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34"/>
  </p:notesMasterIdLst>
  <p:sldIdLst>
    <p:sldId id="260" r:id="rId2"/>
    <p:sldId id="297" r:id="rId3"/>
    <p:sldId id="261" r:id="rId4"/>
    <p:sldId id="290" r:id="rId5"/>
    <p:sldId id="291" r:id="rId6"/>
    <p:sldId id="286" r:id="rId7"/>
    <p:sldId id="275" r:id="rId8"/>
    <p:sldId id="300" r:id="rId9"/>
    <p:sldId id="298" r:id="rId10"/>
    <p:sldId id="311" r:id="rId11"/>
    <p:sldId id="317" r:id="rId12"/>
    <p:sldId id="315" r:id="rId13"/>
    <p:sldId id="303" r:id="rId14"/>
    <p:sldId id="307" r:id="rId15"/>
    <p:sldId id="312" r:id="rId16"/>
    <p:sldId id="305" r:id="rId17"/>
    <p:sldId id="306" r:id="rId18"/>
    <p:sldId id="313" r:id="rId19"/>
    <p:sldId id="308" r:id="rId20"/>
    <p:sldId id="262" r:id="rId21"/>
    <p:sldId id="269" r:id="rId22"/>
    <p:sldId id="296" r:id="rId23"/>
    <p:sldId id="282" r:id="rId24"/>
    <p:sldId id="279" r:id="rId25"/>
    <p:sldId id="280" r:id="rId26"/>
    <p:sldId id="281" r:id="rId27"/>
    <p:sldId id="301" r:id="rId28"/>
    <p:sldId id="309" r:id="rId29"/>
    <p:sldId id="310" r:id="rId30"/>
    <p:sldId id="284" r:id="rId31"/>
    <p:sldId id="294" r:id="rId32"/>
    <p:sldId id="314" r:id="rId33"/>
  </p:sldIdLst>
  <p:sldSz cx="12192000" cy="6858000"/>
  <p:notesSz cx="6858000" cy="9144000"/>
  <p:embeddedFontLst>
    <p:embeddedFont>
      <p:font typeface="Arial Black" panose="020B0A04020102020204" pitchFamily="34" charset="0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에스코어 드림 3 Light" panose="020B0303030302020204" pitchFamily="34" charset="-127"/>
      <p:regular r:id="rId44"/>
    </p:embeddedFont>
    <p:embeddedFont>
      <p:font typeface="에스코어 드림 4 Regular" panose="020B0503030302020204" pitchFamily="34" charset="-127"/>
      <p:regular r:id="rId45"/>
    </p:embeddedFont>
    <p:embeddedFont>
      <p:font typeface="에스코어 드림 5 Medium" panose="020B0503030302020204" pitchFamily="34" charset="-127"/>
      <p:regular r:id="rId46"/>
    </p:embeddedFont>
    <p:embeddedFont>
      <p:font typeface="에스코어 드림 6 Bold" panose="020B0703030302020204" pitchFamily="34" charset="-127"/>
      <p:bold r:id="rId47"/>
    </p:embeddedFont>
    <p:embeddedFont>
      <p:font typeface="엘리스 디지털배움체" panose="020B0600000101010101" pitchFamily="50" charset="-127"/>
      <p:regular r:id="rId48"/>
      <p:bold r:id="rId49"/>
    </p:embeddedFont>
    <p:embeddedFont>
      <p:font typeface="이사만루체 Light" panose="00000300000000000000" pitchFamily="2" charset="-127"/>
      <p:regular r:id="rId50"/>
    </p:embeddedFont>
    <p:embeddedFont>
      <p:font typeface="이사만루체 Medium" panose="00000600000000000000" pitchFamily="2" charset="-127"/>
      <p:regular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YOUNGKIM" initials="MY" lastIdx="1" clrIdx="0">
    <p:extLst>
      <p:ext uri="{19B8F6BF-5375-455C-9EA6-DF929625EA0E}">
        <p15:presenceInfo xmlns:p15="http://schemas.microsoft.com/office/powerpoint/2012/main" userId="MINYOUNGK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B4C7E7"/>
    <a:srgbClr val="6E6E6E"/>
    <a:srgbClr val="ADB9CA"/>
    <a:srgbClr val="00B0F0"/>
    <a:srgbClr val="FFFFFF"/>
    <a:srgbClr val="8FAADC"/>
    <a:srgbClr val="DAE3F3"/>
    <a:srgbClr val="A9D18E"/>
    <a:srgbClr val="3869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3" autoAdjust="0"/>
    <p:restoredTop sz="94660"/>
  </p:normalViewPr>
  <p:slideViewPr>
    <p:cSldViewPr snapToGrid="0">
      <p:cViewPr>
        <p:scale>
          <a:sx n="200" d="100"/>
          <a:sy n="200" d="100"/>
        </p:scale>
        <p:origin x="-9835" y="-3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낮아지고 있는 은행 예금 금리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저축은행 정기예금 평균금리 추이</c:v>
                </c:pt>
              </c:strCache>
            </c:strRef>
          </c:tx>
          <c:spPr>
            <a:ln w="28575" cap="sq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4574022632437834E-2"/>
                  <c:y val="-4.13711459347531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9D-4A95-AF17-90C62C276F60}"/>
                </c:ext>
              </c:extLst>
            </c:dLbl>
            <c:dLbl>
              <c:idx val="1"/>
              <c:layout>
                <c:manualLayout>
                  <c:x val="-3.1281258572205616E-2"/>
                  <c:y val="-4.6238339574135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9D-4A95-AF17-90C62C276F60}"/>
                </c:ext>
              </c:extLst>
            </c:dLbl>
            <c:dLbl>
              <c:idx val="2"/>
              <c:layout>
                <c:manualLayout>
                  <c:x val="-3.2927640602321735E-2"/>
                  <c:y val="-3.65039522953704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F9D-4A95-AF17-90C62C276F60}"/>
                </c:ext>
              </c:extLst>
            </c:dLbl>
            <c:dLbl>
              <c:idx val="3"/>
              <c:layout>
                <c:manualLayout>
                  <c:x val="-3.128125857220565E-2"/>
                  <c:y val="-4.1371145934753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F9D-4A95-AF17-90C62C276F60}"/>
                </c:ext>
              </c:extLst>
            </c:dLbl>
            <c:dLbl>
              <c:idx val="4"/>
              <c:layout>
                <c:manualLayout>
                  <c:x val="-2.9634876542089562E-2"/>
                  <c:y val="-3.6503952295370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F9D-4A95-AF17-90C62C276F60}"/>
                </c:ext>
              </c:extLst>
            </c:dLbl>
            <c:dLbl>
              <c:idx val="5"/>
              <c:layout>
                <c:manualLayout>
                  <c:x val="-3.7866786692669997E-2"/>
                  <c:y val="-4.38047427544445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F9D-4A95-AF17-90C62C276F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2019년 01월 01일</c:v>
                </c:pt>
                <c:pt idx="1">
                  <c:v>3월 16일</c:v>
                </c:pt>
                <c:pt idx="2">
                  <c:v>7월 1일</c:v>
                </c:pt>
                <c:pt idx="3">
                  <c:v>11월 1일</c:v>
                </c:pt>
                <c:pt idx="4">
                  <c:v>2020년 01월 01일</c:v>
                </c:pt>
                <c:pt idx="5">
                  <c:v>3월 16일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2.73</c:v>
                </c:pt>
                <c:pt idx="1">
                  <c:v>2.46</c:v>
                </c:pt>
                <c:pt idx="2">
                  <c:v>2.54</c:v>
                </c:pt>
                <c:pt idx="3">
                  <c:v>2.34</c:v>
                </c:pt>
                <c:pt idx="4">
                  <c:v>2.14</c:v>
                </c:pt>
                <c:pt idx="5">
                  <c:v>1.95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32-44F3-8626-BDB0C33B0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377759"/>
        <c:axId val="703369023"/>
      </c:lineChart>
      <c:catAx>
        <c:axId val="703377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3369023"/>
        <c:crosses val="autoZero"/>
        <c:auto val="1"/>
        <c:lblAlgn val="ctr"/>
        <c:lblOffset val="100"/>
        <c:noMultiLvlLbl val="0"/>
      </c:catAx>
      <c:valAx>
        <c:axId val="703369023"/>
        <c:scaling>
          <c:orientation val="minMax"/>
          <c:min val="1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3377759"/>
        <c:crosses val="autoZero"/>
        <c:crossBetween val="between"/>
        <c:majorUnit val="0.3000000000000000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700EA-21D9-4CB5-AF78-376F17D2A19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306C1-8F2B-407E-BF41-968A76BD6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2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C71-20DA-4455-9D4E-F29504512C44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46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C5965-19BD-4889-82EE-60041F96DE00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8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202-5440-44FF-A059-BCCAA08DB4D6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43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C6B5-5494-4347-8BD4-4AA2FD391CA8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8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E97C-21E4-4900-87DB-53F734BA0C1E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33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EAC1-653D-4703-B24A-81C342E329DF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3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2932-B607-4E55-8430-C6DE0D417611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1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DC17F-958C-4C58-ABAB-84FB24ECA2B4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0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EC82A-47FD-4679-AC0D-FCF34F9B77B8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91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953B-8666-4484-BEA0-C5F6965EAA18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2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277-19AC-4681-82A7-424EDFEDA199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0BD3-D7BF-4536-B7F6-D7E97AFE3420}" type="datetime1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92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png"/><Relationship Id="rId7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6E0EC1-8339-45B2-9D6F-01BD53252DDA}"/>
              </a:ext>
            </a:extLst>
          </p:cNvPr>
          <p:cNvSpPr/>
          <p:nvPr/>
        </p:nvSpPr>
        <p:spPr>
          <a:xfrm rot="1875428">
            <a:off x="3971033" y="-2584611"/>
            <a:ext cx="9614778" cy="5169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FA70B2-51F3-4936-A575-348433F1DC67}"/>
              </a:ext>
            </a:extLst>
          </p:cNvPr>
          <p:cNvSpPr/>
          <p:nvPr/>
        </p:nvSpPr>
        <p:spPr>
          <a:xfrm rot="21020700">
            <a:off x="-135848" y="3639192"/>
            <a:ext cx="13280817" cy="516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5E8B9-F597-4DD7-A2D4-59384EDCE295}"/>
              </a:ext>
            </a:extLst>
          </p:cNvPr>
          <p:cNvSpPr txBox="1"/>
          <p:nvPr/>
        </p:nvSpPr>
        <p:spPr>
          <a:xfrm>
            <a:off x="209456" y="2259449"/>
            <a:ext cx="50209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500" b="1" i="0" dirty="0">
                <a:solidFill>
                  <a:srgbClr val="333333"/>
                </a:solidFill>
                <a:effectLst/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자연어 처리 기반 투자분석 및 예측시스템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6CA6A3-2D2D-44D2-AEF6-5DD60A330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6" y="1593133"/>
            <a:ext cx="2024235" cy="7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9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DAB1F-339B-4B6C-A03B-8568CB0F57C1}"/>
              </a:ext>
            </a:extLst>
          </p:cNvPr>
          <p:cNvSpPr txBox="1"/>
          <p:nvPr/>
        </p:nvSpPr>
        <p:spPr>
          <a:xfrm>
            <a:off x="9997440" y="210656"/>
            <a:ext cx="30929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과정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778F7-3BFC-486D-8AE2-AF9DF9C2A7F8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일정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B54545-C164-449C-A377-5D8FFA0F26DD}"/>
              </a:ext>
            </a:extLst>
          </p:cNvPr>
          <p:cNvGrpSpPr/>
          <p:nvPr/>
        </p:nvGrpSpPr>
        <p:grpSpPr>
          <a:xfrm>
            <a:off x="1137921" y="1123599"/>
            <a:ext cx="10018692" cy="5132228"/>
            <a:chOff x="1419187" y="1662793"/>
            <a:chExt cx="9737425" cy="4593033"/>
          </a:xfrm>
        </p:grpSpPr>
        <p:pic>
          <p:nvPicPr>
            <p:cNvPr id="10" name="Object 1">
              <a:extLst>
                <a:ext uri="{FF2B5EF4-FFF2-40B4-BE49-F238E27FC236}">
                  <a16:creationId xmlns:a16="http://schemas.microsoft.com/office/drawing/2014/main" id="{B69D5138-0B5E-438D-8FCF-389C86180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24951" t="23696" r="24898" b="24502"/>
            <a:stretch/>
          </p:blipFill>
          <p:spPr>
            <a:xfrm>
              <a:off x="1419188" y="2088068"/>
              <a:ext cx="9737424" cy="416775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2B717F-9777-4EA5-957E-83DF773144C9}"/>
                </a:ext>
              </a:extLst>
            </p:cNvPr>
            <p:cNvSpPr txBox="1"/>
            <p:nvPr/>
          </p:nvSpPr>
          <p:spPr>
            <a:xfrm>
              <a:off x="1419188" y="1662793"/>
              <a:ext cx="882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2021</a:t>
              </a:r>
              <a:endParaRPr lang="ko-KR" altLang="en-US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C47906-AB88-479B-B9FD-07610E978DE4}"/>
                </a:ext>
              </a:extLst>
            </p:cNvPr>
            <p:cNvSpPr txBox="1"/>
            <p:nvPr/>
          </p:nvSpPr>
          <p:spPr>
            <a:xfrm>
              <a:off x="2730934" y="1662793"/>
              <a:ext cx="882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7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F02361-EBE0-4019-BA5C-4078EF9F2882}"/>
                </a:ext>
              </a:extLst>
            </p:cNvPr>
            <p:cNvSpPr txBox="1"/>
            <p:nvPr/>
          </p:nvSpPr>
          <p:spPr>
            <a:xfrm>
              <a:off x="4759955" y="1662793"/>
              <a:ext cx="882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8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83CA21-8C26-48A2-9189-1A7787F29A72}"/>
                </a:ext>
              </a:extLst>
            </p:cNvPr>
            <p:cNvSpPr txBox="1"/>
            <p:nvPr/>
          </p:nvSpPr>
          <p:spPr>
            <a:xfrm>
              <a:off x="6788976" y="1662793"/>
              <a:ext cx="882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9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D14203-7B73-4563-833E-858E40776AFB}"/>
                </a:ext>
              </a:extLst>
            </p:cNvPr>
            <p:cNvSpPr txBox="1"/>
            <p:nvPr/>
          </p:nvSpPr>
          <p:spPr>
            <a:xfrm>
              <a:off x="8817997" y="1662793"/>
              <a:ext cx="882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10</a:t>
              </a:r>
              <a:r>
                <a:rPr lang="ko-KR" altLang="en-US" dirty="0">
                  <a:solidFill>
                    <a:schemeClr val="bg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월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ED4BEE-C2F8-4A49-9DC8-5F163E4A1019}"/>
                </a:ext>
              </a:extLst>
            </p:cNvPr>
            <p:cNvSpPr txBox="1"/>
            <p:nvPr/>
          </p:nvSpPr>
          <p:spPr>
            <a:xfrm>
              <a:off x="1419188" y="2235490"/>
              <a:ext cx="147828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요구사항 정의서 </a:t>
              </a:r>
              <a:r>
                <a:rPr lang="en-US" altLang="ko-KR" sz="1300" dirty="0">
                  <a:solidFill>
                    <a:schemeClr val="bg2">
                      <a:lumMod val="50000"/>
                    </a:schemeClr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&amp; </a:t>
              </a:r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명세서 작성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0CC044-7EC3-484A-BFCD-EE8C11EED5E9}"/>
                </a:ext>
              </a:extLst>
            </p:cNvPr>
            <p:cNvSpPr txBox="1"/>
            <p:nvPr/>
          </p:nvSpPr>
          <p:spPr>
            <a:xfrm>
              <a:off x="1419187" y="2899331"/>
              <a:ext cx="14782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기능 명세서 작성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523D41-8C7A-4EF0-A4F3-41AE0E909E55}"/>
                </a:ext>
              </a:extLst>
            </p:cNvPr>
            <p:cNvSpPr txBox="1"/>
            <p:nvPr/>
          </p:nvSpPr>
          <p:spPr>
            <a:xfrm>
              <a:off x="1419187" y="3389857"/>
              <a:ext cx="147828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데이터셋 확보 및 탐색적 분석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7CDD6C-B93D-43BB-B756-9628FD9A34C0}"/>
                </a:ext>
              </a:extLst>
            </p:cNvPr>
            <p:cNvSpPr txBox="1"/>
            <p:nvPr/>
          </p:nvSpPr>
          <p:spPr>
            <a:xfrm>
              <a:off x="1419188" y="4091017"/>
              <a:ext cx="14782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데이터셋 </a:t>
              </a:r>
              <a:r>
                <a:rPr lang="ko-KR" altLang="en-US" sz="1300" dirty="0" err="1">
                  <a:solidFill>
                    <a:schemeClr val="bg2">
                      <a:lumMod val="50000"/>
                    </a:schemeClr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전처리</a:t>
              </a:r>
              <a:endParaRPr lang="ko-KR" altLang="en-US" sz="1300" dirty="0">
                <a:solidFill>
                  <a:schemeClr val="bg2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AC199A-0ADD-4107-86E8-76DE6B6CBAC1}"/>
                </a:ext>
              </a:extLst>
            </p:cNvPr>
            <p:cNvSpPr txBox="1"/>
            <p:nvPr/>
          </p:nvSpPr>
          <p:spPr>
            <a:xfrm>
              <a:off x="1419188" y="4594979"/>
              <a:ext cx="14782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모델링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645F28-C500-48EC-B87D-F8E269768B84}"/>
                </a:ext>
              </a:extLst>
            </p:cNvPr>
            <p:cNvSpPr txBox="1"/>
            <p:nvPr/>
          </p:nvSpPr>
          <p:spPr>
            <a:xfrm>
              <a:off x="1419188" y="5237553"/>
              <a:ext cx="14782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화면 설계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8A4892-D486-43FD-ADE1-CB4F00B72472}"/>
                </a:ext>
              </a:extLst>
            </p:cNvPr>
            <p:cNvSpPr txBox="1"/>
            <p:nvPr/>
          </p:nvSpPr>
          <p:spPr>
            <a:xfrm>
              <a:off x="1419188" y="5818867"/>
              <a:ext cx="14782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산출물 정리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30F02B-C54A-4AFD-A723-5CBE4061FE5B}"/>
              </a:ext>
            </a:extLst>
          </p:cNvPr>
          <p:cNvSpPr txBox="1"/>
          <p:nvPr/>
        </p:nvSpPr>
        <p:spPr>
          <a:xfrm>
            <a:off x="3860545" y="601569"/>
            <a:ext cx="563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 err="1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r>
              <a:rPr lang="en-US" altLang="ko-KR" sz="1200" b="1" i="0" dirty="0" err="1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en-US" altLang="ko-KR" b="1" i="0" dirty="0" err="1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TM</a:t>
            </a:r>
            <a:r>
              <a:rPr lang="en-US" altLang="ko-KR" b="1" i="0" dirty="0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(Artificial Intelligence Trading Model)</a:t>
            </a:r>
            <a:endParaRPr lang="ko-KR" altLang="en-US" dirty="0">
              <a:solidFill>
                <a:srgbClr val="20386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256F0AA-F9C7-4586-B39F-79F7887AB786}"/>
              </a:ext>
            </a:extLst>
          </p:cNvPr>
          <p:cNvGrpSpPr/>
          <p:nvPr/>
        </p:nvGrpSpPr>
        <p:grpSpPr>
          <a:xfrm>
            <a:off x="3127647" y="1889861"/>
            <a:ext cx="664841" cy="192868"/>
            <a:chOff x="2453833" y="217939"/>
            <a:chExt cx="1565024" cy="21992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638A1BE-DF9A-414D-A0E3-E7805D3338CF}"/>
                </a:ext>
              </a:extLst>
            </p:cNvPr>
            <p:cNvCxnSpPr>
              <a:cxnSpLocks/>
            </p:cNvCxnSpPr>
            <p:nvPr/>
          </p:nvCxnSpPr>
          <p:spPr>
            <a:xfrm>
              <a:off x="2453833" y="324091"/>
              <a:ext cx="1565024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B89991F-3A6B-47C7-9E89-EB4897521649}"/>
                </a:ext>
              </a:extLst>
            </p:cNvPr>
            <p:cNvCxnSpPr/>
            <p:nvPr/>
          </p:nvCxnSpPr>
          <p:spPr>
            <a:xfrm>
              <a:off x="2461453" y="217939"/>
              <a:ext cx="0" cy="217383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1EB7122-37B2-4613-BD78-CB247323612F}"/>
                </a:ext>
              </a:extLst>
            </p:cNvPr>
            <p:cNvCxnSpPr/>
            <p:nvPr/>
          </p:nvCxnSpPr>
          <p:spPr>
            <a:xfrm>
              <a:off x="4018857" y="220479"/>
              <a:ext cx="0" cy="217383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DC45B20-B999-4FF4-A3D6-388B6FF75738}"/>
              </a:ext>
            </a:extLst>
          </p:cNvPr>
          <p:cNvSpPr txBox="1"/>
          <p:nvPr/>
        </p:nvSpPr>
        <p:spPr>
          <a:xfrm>
            <a:off x="3102247" y="2021552"/>
            <a:ext cx="8644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7/5 ~ 7/14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DF94CC-A53B-4E7F-8B7B-46A1F2950CBB}"/>
              </a:ext>
            </a:extLst>
          </p:cNvPr>
          <p:cNvGrpSpPr/>
          <p:nvPr/>
        </p:nvGrpSpPr>
        <p:grpSpPr>
          <a:xfrm>
            <a:off x="3595354" y="2563315"/>
            <a:ext cx="349277" cy="192868"/>
            <a:chOff x="2453833" y="217939"/>
            <a:chExt cx="1565024" cy="21992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A496DB8-61A1-49EB-A862-065731BDF304}"/>
                </a:ext>
              </a:extLst>
            </p:cNvPr>
            <p:cNvCxnSpPr>
              <a:cxnSpLocks/>
            </p:cNvCxnSpPr>
            <p:nvPr/>
          </p:nvCxnSpPr>
          <p:spPr>
            <a:xfrm>
              <a:off x="2453833" y="324091"/>
              <a:ext cx="1565024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59E2248-B8F3-4566-940D-7EB251DC6B5F}"/>
                </a:ext>
              </a:extLst>
            </p:cNvPr>
            <p:cNvCxnSpPr/>
            <p:nvPr/>
          </p:nvCxnSpPr>
          <p:spPr>
            <a:xfrm>
              <a:off x="2461453" y="217939"/>
              <a:ext cx="0" cy="21738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B1E57D9-CCAE-4C16-BA64-F40D65A0F414}"/>
                </a:ext>
              </a:extLst>
            </p:cNvPr>
            <p:cNvCxnSpPr/>
            <p:nvPr/>
          </p:nvCxnSpPr>
          <p:spPr>
            <a:xfrm>
              <a:off x="4018857" y="220479"/>
              <a:ext cx="0" cy="21738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50BD5DC-673C-47D5-A4CB-858D0448F652}"/>
              </a:ext>
            </a:extLst>
          </p:cNvPr>
          <p:cNvSpPr txBox="1"/>
          <p:nvPr/>
        </p:nvSpPr>
        <p:spPr>
          <a:xfrm>
            <a:off x="3428756" y="2731496"/>
            <a:ext cx="970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7/12 ~ 7/16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5EF47F3-4686-4054-BF6B-E060E7FA0A67}"/>
              </a:ext>
            </a:extLst>
          </p:cNvPr>
          <p:cNvGrpSpPr/>
          <p:nvPr/>
        </p:nvGrpSpPr>
        <p:grpSpPr>
          <a:xfrm>
            <a:off x="3595354" y="3181405"/>
            <a:ext cx="1942481" cy="240736"/>
            <a:chOff x="3792488" y="3475349"/>
            <a:chExt cx="1912987" cy="240736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9DF3F60-47C0-440F-BE4A-0501135AC03D}"/>
                </a:ext>
              </a:extLst>
            </p:cNvPr>
            <p:cNvCxnSpPr>
              <a:cxnSpLocks/>
            </p:cNvCxnSpPr>
            <p:nvPr/>
          </p:nvCxnSpPr>
          <p:spPr>
            <a:xfrm>
              <a:off x="3792488" y="3591547"/>
              <a:ext cx="1912987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6370760-C089-4162-AA6D-6F037FEFA673}"/>
                </a:ext>
              </a:extLst>
            </p:cNvPr>
            <p:cNvCxnSpPr/>
            <p:nvPr/>
          </p:nvCxnSpPr>
          <p:spPr>
            <a:xfrm>
              <a:off x="3801802" y="3475349"/>
              <a:ext cx="0" cy="23795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31648C9-57B8-4CAF-B9E9-60A4649799E7}"/>
                </a:ext>
              </a:extLst>
            </p:cNvPr>
            <p:cNvCxnSpPr/>
            <p:nvPr/>
          </p:nvCxnSpPr>
          <p:spPr>
            <a:xfrm>
              <a:off x="5705475" y="3478129"/>
              <a:ext cx="0" cy="23795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FA4AEC7-B85E-4A3B-B492-8E7B1604BE80}"/>
              </a:ext>
            </a:extLst>
          </p:cNvPr>
          <p:cNvSpPr txBox="1"/>
          <p:nvPr/>
        </p:nvSpPr>
        <p:spPr>
          <a:xfrm>
            <a:off x="4129993" y="3333718"/>
            <a:ext cx="970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7/12 ~ 8/10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04FB37C-F06D-4335-8073-3C18D301B97D}"/>
              </a:ext>
            </a:extLst>
          </p:cNvPr>
          <p:cNvGrpSpPr/>
          <p:nvPr/>
        </p:nvGrpSpPr>
        <p:grpSpPr>
          <a:xfrm>
            <a:off x="5575569" y="3816526"/>
            <a:ext cx="1912987" cy="240736"/>
            <a:chOff x="2453833" y="217939"/>
            <a:chExt cx="1565024" cy="219923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FEDE307-3116-461E-8484-6C25290DEE72}"/>
                </a:ext>
              </a:extLst>
            </p:cNvPr>
            <p:cNvCxnSpPr>
              <a:cxnSpLocks/>
            </p:cNvCxnSpPr>
            <p:nvPr/>
          </p:nvCxnSpPr>
          <p:spPr>
            <a:xfrm>
              <a:off x="2453833" y="324091"/>
              <a:ext cx="1565024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B8259A3-9662-477C-A5E0-379811CD12EF}"/>
                </a:ext>
              </a:extLst>
            </p:cNvPr>
            <p:cNvCxnSpPr/>
            <p:nvPr/>
          </p:nvCxnSpPr>
          <p:spPr>
            <a:xfrm>
              <a:off x="2461453" y="217939"/>
              <a:ext cx="0" cy="217383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8953AE5-B45D-454C-BB9D-204DF85372D8}"/>
                </a:ext>
              </a:extLst>
            </p:cNvPr>
            <p:cNvCxnSpPr/>
            <p:nvPr/>
          </p:nvCxnSpPr>
          <p:spPr>
            <a:xfrm>
              <a:off x="4018857" y="220479"/>
              <a:ext cx="0" cy="217383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83CC53E-1C25-4293-87A9-FBBB6C39A9FC}"/>
              </a:ext>
            </a:extLst>
          </p:cNvPr>
          <p:cNvSpPr txBox="1"/>
          <p:nvPr/>
        </p:nvSpPr>
        <p:spPr>
          <a:xfrm>
            <a:off x="6147267" y="3945808"/>
            <a:ext cx="970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8/10 ~ 9/7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CBB1491-0E49-42A5-8445-32B1AD154203}"/>
              </a:ext>
            </a:extLst>
          </p:cNvPr>
          <p:cNvCxnSpPr>
            <a:cxnSpLocks/>
          </p:cNvCxnSpPr>
          <p:nvPr/>
        </p:nvCxnSpPr>
        <p:spPr>
          <a:xfrm>
            <a:off x="6247021" y="4624292"/>
            <a:ext cx="1661708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5AE3C40-AC55-4400-A295-7F70200AF99E}"/>
              </a:ext>
            </a:extLst>
          </p:cNvPr>
          <p:cNvCxnSpPr>
            <a:cxnSpLocks/>
          </p:cNvCxnSpPr>
          <p:nvPr/>
        </p:nvCxnSpPr>
        <p:spPr>
          <a:xfrm>
            <a:off x="6265464" y="4495302"/>
            <a:ext cx="0" cy="23795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ED5CCDE-F24C-44AA-82AD-9F5015D5B6A5}"/>
              </a:ext>
            </a:extLst>
          </p:cNvPr>
          <p:cNvCxnSpPr>
            <a:cxnSpLocks/>
          </p:cNvCxnSpPr>
          <p:nvPr/>
        </p:nvCxnSpPr>
        <p:spPr>
          <a:xfrm>
            <a:off x="6293778" y="4547726"/>
            <a:ext cx="1611863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5DAB632-3D4F-4E15-8AB6-B9858BD88021}"/>
              </a:ext>
            </a:extLst>
          </p:cNvPr>
          <p:cNvSpPr txBox="1"/>
          <p:nvPr/>
        </p:nvSpPr>
        <p:spPr>
          <a:xfrm>
            <a:off x="6195586" y="4309712"/>
            <a:ext cx="1912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8/20 ~ 9/13 (</a:t>
            </a:r>
            <a:r>
              <a:rPr lang="ko-KR" altLang="en-US" sz="8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감성분류 모델 구축</a:t>
            </a:r>
            <a:r>
              <a:rPr lang="en-US" altLang="ko-KR" sz="8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sz="8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6EF7857-373C-40E4-B849-514D89CD41CC}"/>
              </a:ext>
            </a:extLst>
          </p:cNvPr>
          <p:cNvCxnSpPr>
            <a:cxnSpLocks/>
          </p:cNvCxnSpPr>
          <p:nvPr/>
        </p:nvCxnSpPr>
        <p:spPr>
          <a:xfrm>
            <a:off x="7902263" y="4723400"/>
            <a:ext cx="825798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5ADD1F5-34A9-409F-A220-55D9D6007D79}"/>
              </a:ext>
            </a:extLst>
          </p:cNvPr>
          <p:cNvSpPr txBox="1"/>
          <p:nvPr/>
        </p:nvSpPr>
        <p:spPr>
          <a:xfrm>
            <a:off x="7571101" y="4755652"/>
            <a:ext cx="196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9/16 ~ 9/27 (</a:t>
            </a:r>
            <a:r>
              <a:rPr lang="ko-KR" altLang="en-US" sz="800" b="1" dirty="0">
                <a:latin typeface="Arial" panose="020B0604020202020204" pitchFamily="34" charset="0"/>
                <a:ea typeface="에스코어 드림 4 Regular" panose="020B0503030302020204" pitchFamily="34" charset="-127"/>
              </a:rPr>
              <a:t>주가예측 모델 구축</a:t>
            </a:r>
            <a:r>
              <a:rPr lang="en-US" altLang="ko-KR" sz="800" b="1" i="0" dirty="0">
                <a:effectLst/>
                <a:latin typeface="Arial" panose="020B0604020202020204" pitchFamily="34" charset="0"/>
              </a:rPr>
              <a:t>)</a:t>
            </a:r>
            <a:endParaRPr lang="ko-KR" altLang="en-US" sz="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EFCBF32-DE1D-4A4B-B858-EC380F95F2AE}"/>
              </a:ext>
            </a:extLst>
          </p:cNvPr>
          <p:cNvGrpSpPr/>
          <p:nvPr/>
        </p:nvGrpSpPr>
        <p:grpSpPr>
          <a:xfrm>
            <a:off x="8739441" y="5116596"/>
            <a:ext cx="645205" cy="240736"/>
            <a:chOff x="2453833" y="217939"/>
            <a:chExt cx="1565024" cy="219923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430990A-E4AA-4DFE-9E67-99D9103C5EE6}"/>
                </a:ext>
              </a:extLst>
            </p:cNvPr>
            <p:cNvCxnSpPr>
              <a:cxnSpLocks/>
            </p:cNvCxnSpPr>
            <p:nvPr/>
          </p:nvCxnSpPr>
          <p:spPr>
            <a:xfrm>
              <a:off x="2453833" y="324091"/>
              <a:ext cx="1565024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9EEBC14-76BD-4B7F-B655-3520DBCFE1C7}"/>
                </a:ext>
              </a:extLst>
            </p:cNvPr>
            <p:cNvCxnSpPr/>
            <p:nvPr/>
          </p:nvCxnSpPr>
          <p:spPr>
            <a:xfrm>
              <a:off x="2461453" y="217939"/>
              <a:ext cx="0" cy="217383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BBA733E-8680-4031-BA97-FAE2653EBD79}"/>
                </a:ext>
              </a:extLst>
            </p:cNvPr>
            <p:cNvCxnSpPr/>
            <p:nvPr/>
          </p:nvCxnSpPr>
          <p:spPr>
            <a:xfrm>
              <a:off x="4018857" y="220479"/>
              <a:ext cx="0" cy="217383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6ACD15C-BDBA-40DA-AFF6-3D129BD9E66D}"/>
              </a:ext>
            </a:extLst>
          </p:cNvPr>
          <p:cNvSpPr txBox="1"/>
          <p:nvPr/>
        </p:nvSpPr>
        <p:spPr>
          <a:xfrm>
            <a:off x="8687801" y="5250537"/>
            <a:ext cx="970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9/27 ~ 10/5</a:t>
            </a:r>
            <a:endParaRPr lang="ko-KR" altLang="en-US" sz="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DC876A2-7FCE-4DAE-8F6A-6D0AF2360AEA}"/>
              </a:ext>
            </a:extLst>
          </p:cNvPr>
          <p:cNvGrpSpPr/>
          <p:nvPr/>
        </p:nvGrpSpPr>
        <p:grpSpPr>
          <a:xfrm>
            <a:off x="9044123" y="5793575"/>
            <a:ext cx="656331" cy="240736"/>
            <a:chOff x="2453833" y="217939"/>
            <a:chExt cx="1565024" cy="219923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74D3C98-7959-4683-A679-4991F3519019}"/>
                </a:ext>
              </a:extLst>
            </p:cNvPr>
            <p:cNvCxnSpPr>
              <a:cxnSpLocks/>
            </p:cNvCxnSpPr>
            <p:nvPr/>
          </p:nvCxnSpPr>
          <p:spPr>
            <a:xfrm>
              <a:off x="2453833" y="324091"/>
              <a:ext cx="1565024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0157CDC-455B-4E0E-9E56-757EF3720AC9}"/>
                </a:ext>
              </a:extLst>
            </p:cNvPr>
            <p:cNvCxnSpPr/>
            <p:nvPr/>
          </p:nvCxnSpPr>
          <p:spPr>
            <a:xfrm>
              <a:off x="2461453" y="217939"/>
              <a:ext cx="0" cy="217383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DA2EAC4-7341-4CE8-8701-BA35E2344146}"/>
                </a:ext>
              </a:extLst>
            </p:cNvPr>
            <p:cNvCxnSpPr/>
            <p:nvPr/>
          </p:nvCxnSpPr>
          <p:spPr>
            <a:xfrm>
              <a:off x="4018857" y="220479"/>
              <a:ext cx="0" cy="217383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2E19CD27-C984-43BC-9A1B-C6E3C6BB650E}"/>
              </a:ext>
            </a:extLst>
          </p:cNvPr>
          <p:cNvSpPr txBox="1"/>
          <p:nvPr/>
        </p:nvSpPr>
        <p:spPr>
          <a:xfrm>
            <a:off x="8981482" y="5976042"/>
            <a:ext cx="9709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9/30 ~ 10/6</a:t>
            </a:r>
            <a:endParaRPr lang="ko-KR" altLang="en-US" sz="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8203302-3544-49E9-9246-84423DE726A6}"/>
              </a:ext>
            </a:extLst>
          </p:cNvPr>
          <p:cNvGrpSpPr/>
          <p:nvPr/>
        </p:nvGrpSpPr>
        <p:grpSpPr>
          <a:xfrm>
            <a:off x="7905641" y="4513030"/>
            <a:ext cx="833800" cy="237956"/>
            <a:chOff x="8007604" y="4635939"/>
            <a:chExt cx="810392" cy="212956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611B9C6-6145-4A06-B974-040C9D31997F}"/>
                </a:ext>
              </a:extLst>
            </p:cNvPr>
            <p:cNvCxnSpPr/>
            <p:nvPr/>
          </p:nvCxnSpPr>
          <p:spPr>
            <a:xfrm>
              <a:off x="8817996" y="4635939"/>
              <a:ext cx="0" cy="21295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F2E2B1AA-B47C-43F0-9E1C-39F6FD8982E4}"/>
                </a:ext>
              </a:extLst>
            </p:cNvPr>
            <p:cNvCxnSpPr>
              <a:cxnSpLocks/>
            </p:cNvCxnSpPr>
            <p:nvPr/>
          </p:nvCxnSpPr>
          <p:spPr>
            <a:xfrm>
              <a:off x="8007604" y="4737441"/>
              <a:ext cx="805154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651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33">
            <a:extLst>
              <a:ext uri="{FF2B5EF4-FFF2-40B4-BE49-F238E27FC236}">
                <a16:creationId xmlns:a16="http://schemas.microsoft.com/office/drawing/2014/main" id="{4F9F9AF5-A004-41C7-940B-FD61A705F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4411"/>
              </p:ext>
            </p:extLst>
          </p:nvPr>
        </p:nvGraphicFramePr>
        <p:xfrm>
          <a:off x="1137921" y="1620637"/>
          <a:ext cx="10278045" cy="40361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905">
                  <a:extLst>
                    <a:ext uri="{9D8B030D-6E8A-4147-A177-3AD203B41FA5}">
                      <a16:colId xmlns:a16="http://schemas.microsoft.com/office/drawing/2014/main" val="1286039219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4980716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4004326492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58122208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942621451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7172834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2769280"/>
                    </a:ext>
                  </a:extLst>
                </a:gridCol>
                <a:gridCol w="262120">
                  <a:extLst>
                    <a:ext uri="{9D8B030D-6E8A-4147-A177-3AD203B41FA5}">
                      <a16:colId xmlns:a16="http://schemas.microsoft.com/office/drawing/2014/main" val="3131080634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767198082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716987572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933398317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103480545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060870499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646174247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655220844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168810176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058683179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65447340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841738266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487826608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4146805617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678022942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588409896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516031410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658231107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337446559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307214450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935591137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818650430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806671126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157328075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445862692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751611160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771042709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639875054"/>
                    </a:ext>
                  </a:extLst>
                </a:gridCol>
              </a:tblGrid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6577465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483905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6970688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3397506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0242659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491680"/>
                  </a:ext>
                </a:extLst>
              </a:tr>
              <a:tr h="569811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065184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DAB1F-339B-4B6C-A03B-8568CB0F57C1}"/>
              </a:ext>
            </a:extLst>
          </p:cNvPr>
          <p:cNvSpPr txBox="1"/>
          <p:nvPr/>
        </p:nvSpPr>
        <p:spPr>
          <a:xfrm>
            <a:off x="9997440" y="210656"/>
            <a:ext cx="30929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과정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778F7-3BFC-486D-8AE2-AF9DF9C2A7F8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일정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B717F-9777-4EA5-957E-83DF773144C9}"/>
              </a:ext>
            </a:extLst>
          </p:cNvPr>
          <p:cNvSpPr txBox="1"/>
          <p:nvPr/>
        </p:nvSpPr>
        <p:spPr>
          <a:xfrm>
            <a:off x="1137922" y="1123599"/>
            <a:ext cx="908284" cy="41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2021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47906-AB88-479B-B9FD-07610E978DE4}"/>
              </a:ext>
            </a:extLst>
          </p:cNvPr>
          <p:cNvSpPr txBox="1"/>
          <p:nvPr/>
        </p:nvSpPr>
        <p:spPr>
          <a:xfrm>
            <a:off x="3221709" y="1123599"/>
            <a:ext cx="908284" cy="41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02361-EBE0-4019-BA5C-4078EF9F2882}"/>
              </a:ext>
            </a:extLst>
          </p:cNvPr>
          <p:cNvSpPr txBox="1"/>
          <p:nvPr/>
        </p:nvSpPr>
        <p:spPr>
          <a:xfrm>
            <a:off x="5537835" y="1163367"/>
            <a:ext cx="908284" cy="41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3CA21-8C26-48A2-9189-1A7787F29A72}"/>
              </a:ext>
            </a:extLst>
          </p:cNvPr>
          <p:cNvSpPr txBox="1"/>
          <p:nvPr/>
        </p:nvSpPr>
        <p:spPr>
          <a:xfrm>
            <a:off x="7889505" y="1163367"/>
            <a:ext cx="908284" cy="41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14203-7B73-4563-833E-858E40776AFB}"/>
              </a:ext>
            </a:extLst>
          </p:cNvPr>
          <p:cNvSpPr txBox="1"/>
          <p:nvPr/>
        </p:nvSpPr>
        <p:spPr>
          <a:xfrm>
            <a:off x="10124591" y="1163367"/>
            <a:ext cx="908284" cy="41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D4BEE-C2F8-4A49-9DC8-5F163E4A1019}"/>
              </a:ext>
            </a:extLst>
          </p:cNvPr>
          <p:cNvSpPr txBox="1"/>
          <p:nvPr/>
        </p:nvSpPr>
        <p:spPr>
          <a:xfrm>
            <a:off x="1121146" y="1742184"/>
            <a:ext cx="24570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요구사항 정의서 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&amp;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명세서 작성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0CC044-7EC3-484A-BFCD-EE8C11EED5E9}"/>
              </a:ext>
            </a:extLst>
          </p:cNvPr>
          <p:cNvSpPr txBox="1"/>
          <p:nvPr/>
        </p:nvSpPr>
        <p:spPr>
          <a:xfrm>
            <a:off x="1137921" y="2343253"/>
            <a:ext cx="1520980" cy="32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기능 명세서 작성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23D41-8C7A-4EF0-A4F3-41AE0E909E55}"/>
              </a:ext>
            </a:extLst>
          </p:cNvPr>
          <p:cNvSpPr txBox="1"/>
          <p:nvPr/>
        </p:nvSpPr>
        <p:spPr>
          <a:xfrm>
            <a:off x="1137921" y="2817672"/>
            <a:ext cx="1520980" cy="550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데이터셋 확보 및 탐색적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7CDD6C-B93D-43BB-B756-9628FD9A34C0}"/>
              </a:ext>
            </a:extLst>
          </p:cNvPr>
          <p:cNvSpPr txBox="1"/>
          <p:nvPr/>
        </p:nvSpPr>
        <p:spPr>
          <a:xfrm>
            <a:off x="1137922" y="3524365"/>
            <a:ext cx="1520980" cy="32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데이터셋 </a:t>
            </a:r>
            <a:r>
              <a:rPr lang="ko-KR" altLang="en-US" sz="1300" dirty="0" err="1">
                <a:solidFill>
                  <a:schemeClr val="bg2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전처리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AC199A-0ADD-4107-86E8-76DE6B6CBAC1}"/>
              </a:ext>
            </a:extLst>
          </p:cNvPr>
          <p:cNvSpPr txBox="1"/>
          <p:nvPr/>
        </p:nvSpPr>
        <p:spPr>
          <a:xfrm>
            <a:off x="1137922" y="4029619"/>
            <a:ext cx="1520980" cy="32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모델링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645F28-C500-48EC-B87D-F8E269768B84}"/>
              </a:ext>
            </a:extLst>
          </p:cNvPr>
          <p:cNvSpPr txBox="1"/>
          <p:nvPr/>
        </p:nvSpPr>
        <p:spPr>
          <a:xfrm>
            <a:off x="1137922" y="4678177"/>
            <a:ext cx="1520980" cy="32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화면 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8A4892-D486-43FD-ADE1-CB4F00B72472}"/>
              </a:ext>
            </a:extLst>
          </p:cNvPr>
          <p:cNvSpPr txBox="1"/>
          <p:nvPr/>
        </p:nvSpPr>
        <p:spPr>
          <a:xfrm>
            <a:off x="1137922" y="5258289"/>
            <a:ext cx="1520980" cy="32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산출물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0F02B-C54A-4AFD-A723-5CBE4061FE5B}"/>
              </a:ext>
            </a:extLst>
          </p:cNvPr>
          <p:cNvSpPr txBox="1"/>
          <p:nvPr/>
        </p:nvSpPr>
        <p:spPr>
          <a:xfrm>
            <a:off x="3860545" y="601569"/>
            <a:ext cx="563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 err="1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r>
              <a:rPr lang="en-US" altLang="ko-KR" sz="1200" b="1" i="0" dirty="0" err="1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en-US" altLang="ko-KR" b="1" i="0" dirty="0" err="1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TM</a:t>
            </a:r>
            <a:r>
              <a:rPr lang="en-US" altLang="ko-KR" b="1" i="0" dirty="0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(Artificial Intelligence Trading Model)</a:t>
            </a:r>
            <a:endParaRPr lang="ko-KR" altLang="en-US" dirty="0">
              <a:solidFill>
                <a:srgbClr val="20386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EF2A1E3-29C7-4EBC-9E5B-78A831BDB80D}"/>
              </a:ext>
            </a:extLst>
          </p:cNvPr>
          <p:cNvCxnSpPr>
            <a:cxnSpLocks/>
          </p:cNvCxnSpPr>
          <p:nvPr/>
        </p:nvCxnSpPr>
        <p:spPr>
          <a:xfrm>
            <a:off x="3428973" y="1620637"/>
            <a:ext cx="0" cy="4036161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0413C8-6AA2-4CED-8276-07C6BE639AE8}"/>
              </a:ext>
            </a:extLst>
          </p:cNvPr>
          <p:cNvCxnSpPr>
            <a:cxnSpLocks/>
          </p:cNvCxnSpPr>
          <p:nvPr/>
        </p:nvCxnSpPr>
        <p:spPr>
          <a:xfrm>
            <a:off x="1137921" y="2192020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4800E2C-CCCA-4094-87F5-408FD45C5FC1}"/>
              </a:ext>
            </a:extLst>
          </p:cNvPr>
          <p:cNvCxnSpPr>
            <a:cxnSpLocks/>
          </p:cNvCxnSpPr>
          <p:nvPr/>
        </p:nvCxnSpPr>
        <p:spPr>
          <a:xfrm>
            <a:off x="1154696" y="2771952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9ED89D5-1F7C-415A-B4DD-45F95AEC4E13}"/>
              </a:ext>
            </a:extLst>
          </p:cNvPr>
          <p:cNvCxnSpPr>
            <a:cxnSpLocks/>
          </p:cNvCxnSpPr>
          <p:nvPr/>
        </p:nvCxnSpPr>
        <p:spPr>
          <a:xfrm>
            <a:off x="1140991" y="3351884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43E1243-511F-4015-8BAB-D4A5C2B07D6F}"/>
              </a:ext>
            </a:extLst>
          </p:cNvPr>
          <p:cNvCxnSpPr>
            <a:cxnSpLocks/>
          </p:cNvCxnSpPr>
          <p:nvPr/>
        </p:nvCxnSpPr>
        <p:spPr>
          <a:xfrm>
            <a:off x="1142526" y="3926736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0C06BF9-2DB9-46BB-879F-2968FF0AA3BE}"/>
              </a:ext>
            </a:extLst>
          </p:cNvPr>
          <p:cNvCxnSpPr>
            <a:cxnSpLocks/>
          </p:cNvCxnSpPr>
          <p:nvPr/>
        </p:nvCxnSpPr>
        <p:spPr>
          <a:xfrm>
            <a:off x="1139561" y="4513780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34AB267-A155-409F-8D70-54D56AB33E2E}"/>
              </a:ext>
            </a:extLst>
          </p:cNvPr>
          <p:cNvCxnSpPr>
            <a:cxnSpLocks/>
          </p:cNvCxnSpPr>
          <p:nvPr/>
        </p:nvCxnSpPr>
        <p:spPr>
          <a:xfrm>
            <a:off x="1126292" y="5076440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B547E0B-E73F-4338-8810-B924A2C5CBC1}"/>
              </a:ext>
            </a:extLst>
          </p:cNvPr>
          <p:cNvSpPr txBox="1"/>
          <p:nvPr/>
        </p:nvSpPr>
        <p:spPr>
          <a:xfrm>
            <a:off x="3611792" y="1783605"/>
            <a:ext cx="1036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7/5 ~ 7/14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A485397-E9F1-481C-8624-C9A328B8F50E}"/>
              </a:ext>
            </a:extLst>
          </p:cNvPr>
          <p:cNvSpPr txBox="1"/>
          <p:nvPr/>
        </p:nvSpPr>
        <p:spPr>
          <a:xfrm>
            <a:off x="4099212" y="2189525"/>
            <a:ext cx="5489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7/12 </a:t>
            </a:r>
          </a:p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</a:t>
            </a:r>
          </a:p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7/16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2D844FA-2943-4B1F-A229-45F3FDAB185C}"/>
              </a:ext>
            </a:extLst>
          </p:cNvPr>
          <p:cNvSpPr txBox="1"/>
          <p:nvPr/>
        </p:nvSpPr>
        <p:spPr>
          <a:xfrm>
            <a:off x="4715867" y="2927963"/>
            <a:ext cx="154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7/12 ~ 8/10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E5A21F-7EDD-4619-BC1C-F2357C8CE2F2}"/>
              </a:ext>
            </a:extLst>
          </p:cNvPr>
          <p:cNvSpPr txBox="1"/>
          <p:nvPr/>
        </p:nvSpPr>
        <p:spPr>
          <a:xfrm>
            <a:off x="6918575" y="3524365"/>
            <a:ext cx="97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8/10 ~ 9/7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B9B740-98A5-4B18-8370-88636BCED176}"/>
              </a:ext>
            </a:extLst>
          </p:cNvPr>
          <p:cNvSpPr txBox="1"/>
          <p:nvPr/>
        </p:nvSpPr>
        <p:spPr>
          <a:xfrm>
            <a:off x="7404040" y="3998126"/>
            <a:ext cx="1719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8/20 ~ 9/13 </a:t>
            </a:r>
          </a:p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감성분류 모델 구축</a:t>
            </a:r>
            <a:r>
              <a:rPr lang="en-US" altLang="ko-KR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1891AA3-9535-437E-8610-33780C6E94C6}"/>
              </a:ext>
            </a:extLst>
          </p:cNvPr>
          <p:cNvSpPr txBox="1"/>
          <p:nvPr/>
        </p:nvSpPr>
        <p:spPr>
          <a:xfrm>
            <a:off x="9286016" y="4030782"/>
            <a:ext cx="196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9/16 ~ 9/27 </a:t>
            </a:r>
          </a:p>
          <a:p>
            <a:r>
              <a:rPr lang="ko-KR" altLang="en-US" sz="1000" b="1" dirty="0">
                <a:solidFill>
                  <a:schemeClr val="bg1"/>
                </a:solidFill>
                <a:latin typeface="Arial" panose="020B0604020202020204" pitchFamily="34" charset="0"/>
                <a:ea typeface="에스코어 드림 4 Regular" panose="020B0503030302020204" pitchFamily="34" charset="-127"/>
              </a:rPr>
              <a:t>주가예측 모델 </a:t>
            </a:r>
            <a:endParaRPr lang="ko-KR" altLang="en-US" sz="10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15BA10F-60E5-4F46-8820-0C0E4BB7B08E}"/>
              </a:ext>
            </a:extLst>
          </p:cNvPr>
          <p:cNvSpPr txBox="1"/>
          <p:nvPr/>
        </p:nvSpPr>
        <p:spPr>
          <a:xfrm>
            <a:off x="10071603" y="4488395"/>
            <a:ext cx="64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9/27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10/5</a:t>
            </a:r>
            <a:endParaRPr lang="ko-KR" altLang="en-US" sz="12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CA06187-92A3-41A1-A4E2-B662CCA2393A}"/>
              </a:ext>
            </a:extLst>
          </p:cNvPr>
          <p:cNvSpPr txBox="1"/>
          <p:nvPr/>
        </p:nvSpPr>
        <p:spPr>
          <a:xfrm>
            <a:off x="10304054" y="5049048"/>
            <a:ext cx="64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9/30 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10/6</a:t>
            </a:r>
            <a:endParaRPr lang="ko-KR" altLang="en-US" sz="12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27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DAB1F-339B-4B6C-A03B-8568CB0F57C1}"/>
              </a:ext>
            </a:extLst>
          </p:cNvPr>
          <p:cNvSpPr txBox="1"/>
          <p:nvPr/>
        </p:nvSpPr>
        <p:spPr>
          <a:xfrm>
            <a:off x="9997440" y="210656"/>
            <a:ext cx="30929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과정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778F7-3BFC-486D-8AE2-AF9DF9C2A7F8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환경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9377DD-4CD1-4484-9579-A2E4C5F1A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548" y="2221877"/>
            <a:ext cx="4663794" cy="9643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027988-113E-4799-B9BC-1DE6A80A0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743" y="1858408"/>
            <a:ext cx="2950638" cy="13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1A2224E8-E28D-4E34-8F58-812312C99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682" y="3601282"/>
            <a:ext cx="3883843" cy="157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2E8034-91E2-43EB-9311-BDA376182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84" y="3843721"/>
            <a:ext cx="3957084" cy="13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1D649DC3-4B94-4DC0-91A4-01FE25DF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7" y="1599245"/>
            <a:ext cx="1754903" cy="220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E1352-494E-4720-A9D0-2F53AE070F63}"/>
              </a:ext>
            </a:extLst>
          </p:cNvPr>
          <p:cNvSpPr txBox="1"/>
          <p:nvPr/>
        </p:nvSpPr>
        <p:spPr>
          <a:xfrm>
            <a:off x="712613" y="4153671"/>
            <a:ext cx="2416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Arial Black" panose="020B0A04020102020204" pitchFamily="34" charset="0"/>
              </a:rPr>
              <a:t>mecab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12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FF587AF0-3B1E-4B86-8F68-8CE037B0F41F}"/>
              </a:ext>
            </a:extLst>
          </p:cNvPr>
          <p:cNvSpPr/>
          <p:nvPr/>
        </p:nvSpPr>
        <p:spPr>
          <a:xfrm>
            <a:off x="358589" y="273379"/>
            <a:ext cx="11474824" cy="630430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38FDD2-C15C-41AF-A3AA-856AB9883879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 과정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3FC74140-F1F2-4F07-952B-649DE811FA42}"/>
              </a:ext>
            </a:extLst>
          </p:cNvPr>
          <p:cNvSpPr/>
          <p:nvPr/>
        </p:nvSpPr>
        <p:spPr>
          <a:xfrm>
            <a:off x="546092" y="657817"/>
            <a:ext cx="2928628" cy="522590"/>
          </a:xfrm>
          <a:prstGeom prst="flowChartTerminator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81D020-EB54-4D62-860D-C179B50DA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25" t="18808" r="17838" b="13778"/>
          <a:stretch/>
        </p:blipFill>
        <p:spPr>
          <a:xfrm>
            <a:off x="624112" y="1762508"/>
            <a:ext cx="5342255" cy="3188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A3EC8B-8002-4447-9794-9135A88AD3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849" r="49096" b="44700"/>
          <a:stretch/>
        </p:blipFill>
        <p:spPr>
          <a:xfrm>
            <a:off x="6096000" y="1762510"/>
            <a:ext cx="5607780" cy="318837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4D7B044-93D2-4AD6-A2F1-7CF3B63E836D}"/>
              </a:ext>
            </a:extLst>
          </p:cNvPr>
          <p:cNvSpPr txBox="1"/>
          <p:nvPr/>
        </p:nvSpPr>
        <p:spPr>
          <a:xfrm>
            <a:off x="642493" y="658607"/>
            <a:ext cx="2928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뉴스기사 </a:t>
            </a:r>
            <a:r>
              <a:rPr lang="ko-KR" altLang="en-US" sz="3000" dirty="0" err="1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크롤링</a:t>
            </a:r>
            <a:endParaRPr lang="en-US" altLang="ko-KR" sz="3000" dirty="0">
              <a:solidFill>
                <a:srgbClr val="203864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A6CE4B-5E79-4A11-B436-00CF056AE3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278" b="64071"/>
          <a:stretch/>
        </p:blipFill>
        <p:spPr>
          <a:xfrm>
            <a:off x="1229169" y="5069543"/>
            <a:ext cx="9474396" cy="13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FF587AF0-3B1E-4B86-8F68-8CE037B0F41F}"/>
              </a:ext>
            </a:extLst>
          </p:cNvPr>
          <p:cNvSpPr/>
          <p:nvPr/>
        </p:nvSpPr>
        <p:spPr>
          <a:xfrm>
            <a:off x="358589" y="273379"/>
            <a:ext cx="11474824" cy="630430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6D490-850F-41DC-B703-B2689BBCD5C3}"/>
              </a:ext>
            </a:extLst>
          </p:cNvPr>
          <p:cNvCxnSpPr>
            <a:cxnSpLocks/>
          </p:cNvCxnSpPr>
          <p:nvPr/>
        </p:nvCxnSpPr>
        <p:spPr>
          <a:xfrm>
            <a:off x="4213780" y="1489435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D52796-2AA2-42CD-9F07-F7018919C1EF}"/>
              </a:ext>
            </a:extLst>
          </p:cNvPr>
          <p:cNvSpPr txBox="1"/>
          <p:nvPr/>
        </p:nvSpPr>
        <p:spPr>
          <a:xfrm>
            <a:off x="682350" y="1757301"/>
            <a:ext cx="38632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도메인 지식 학습</a:t>
            </a:r>
            <a:endParaRPr lang="en-US" altLang="ko-KR" sz="2500" dirty="0">
              <a:solidFill>
                <a:srgbClr val="203864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F54E0-9622-465D-BABF-44E40B098ABA}"/>
              </a:ext>
            </a:extLst>
          </p:cNvPr>
          <p:cNvSpPr txBox="1"/>
          <p:nvPr/>
        </p:nvSpPr>
        <p:spPr>
          <a:xfrm>
            <a:off x="682350" y="2653476"/>
            <a:ext cx="281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높은 정확성을 위해 데이터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labeling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진행하기 전 도메인 지식에 대해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A5FCB-09B6-486E-8D18-D03CD7C6D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154" y="817543"/>
            <a:ext cx="5591714" cy="27425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12BEF5-7CD4-4F50-A834-E281FC57C8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00" t="21718" r="7000" b="13676"/>
          <a:stretch/>
        </p:blipFill>
        <p:spPr>
          <a:xfrm>
            <a:off x="4954366" y="3238821"/>
            <a:ext cx="5161289" cy="2587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49806D-B8C4-4B36-B891-6DBD5B5A6E03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80178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FF587AF0-3B1E-4B86-8F68-8CE037B0F41F}"/>
              </a:ext>
            </a:extLst>
          </p:cNvPr>
          <p:cNvSpPr/>
          <p:nvPr/>
        </p:nvSpPr>
        <p:spPr>
          <a:xfrm>
            <a:off x="358589" y="273379"/>
            <a:ext cx="11474824" cy="630430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6D490-850F-41DC-B703-B2689BBCD5C3}"/>
              </a:ext>
            </a:extLst>
          </p:cNvPr>
          <p:cNvCxnSpPr>
            <a:cxnSpLocks/>
          </p:cNvCxnSpPr>
          <p:nvPr/>
        </p:nvCxnSpPr>
        <p:spPr>
          <a:xfrm>
            <a:off x="4213780" y="1489435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4F54E0-9622-465D-BABF-44E40B098ABA}"/>
              </a:ext>
            </a:extLst>
          </p:cNvPr>
          <p:cNvSpPr txBox="1"/>
          <p:nvPr/>
        </p:nvSpPr>
        <p:spPr>
          <a:xfrm>
            <a:off x="682350" y="3303196"/>
            <a:ext cx="281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도메인 지식을 바탕으로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긍부정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labeling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진행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F4E8FF9-2C4B-4446-9085-4F507B25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964" y="1647329"/>
            <a:ext cx="5696692" cy="35686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4D7B044-93D2-4AD6-A2F1-7CF3B63E836D}"/>
              </a:ext>
            </a:extLst>
          </p:cNvPr>
          <p:cNvSpPr txBox="1"/>
          <p:nvPr/>
        </p:nvSpPr>
        <p:spPr>
          <a:xfrm>
            <a:off x="682350" y="1564941"/>
            <a:ext cx="3863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데이터 </a:t>
            </a:r>
            <a:r>
              <a:rPr lang="ko-KR" altLang="en-US" sz="3000" dirty="0" err="1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전처리</a:t>
            </a:r>
            <a:endParaRPr lang="en-US" altLang="ko-KR" sz="3000" dirty="0">
              <a:solidFill>
                <a:srgbClr val="203864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D5D866-397F-4F9C-95E1-153099024775}"/>
              </a:ext>
            </a:extLst>
          </p:cNvPr>
          <p:cNvSpPr txBox="1"/>
          <p:nvPr/>
        </p:nvSpPr>
        <p:spPr>
          <a:xfrm>
            <a:off x="693448" y="4277397"/>
            <a:ext cx="318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대표단어를 활용하여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multiplication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으로 사용  예정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8FDD2-C15C-41AF-A3AA-856AB9883879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8DBA6-9399-4EEC-BA5B-E8360EA4A91D}"/>
              </a:ext>
            </a:extLst>
          </p:cNvPr>
          <p:cNvSpPr txBox="1"/>
          <p:nvPr/>
        </p:nvSpPr>
        <p:spPr>
          <a:xfrm>
            <a:off x="693448" y="2332580"/>
            <a:ext cx="3363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기사 제목보다 다양한 어휘가 있어 학습시키는 데 수월하다고 판단</a:t>
            </a:r>
          </a:p>
        </p:txBody>
      </p:sp>
    </p:spTree>
    <p:extLst>
      <p:ext uri="{BB962C8B-B14F-4D97-AF65-F5344CB8AC3E}">
        <p14:creationId xmlns:p14="http://schemas.microsoft.com/office/powerpoint/2010/main" val="189943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FF587AF0-3B1E-4B86-8F68-8CE037B0F41F}"/>
              </a:ext>
            </a:extLst>
          </p:cNvPr>
          <p:cNvSpPr/>
          <p:nvPr/>
        </p:nvSpPr>
        <p:spPr>
          <a:xfrm>
            <a:off x="358589" y="273379"/>
            <a:ext cx="11474824" cy="630430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6D490-850F-41DC-B703-B2689BBCD5C3}"/>
              </a:ext>
            </a:extLst>
          </p:cNvPr>
          <p:cNvCxnSpPr>
            <a:cxnSpLocks/>
          </p:cNvCxnSpPr>
          <p:nvPr/>
        </p:nvCxnSpPr>
        <p:spPr>
          <a:xfrm>
            <a:off x="3952334" y="1489435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D52796-2AA2-42CD-9F07-F7018919C1EF}"/>
              </a:ext>
            </a:extLst>
          </p:cNvPr>
          <p:cNvSpPr txBox="1"/>
          <p:nvPr/>
        </p:nvSpPr>
        <p:spPr>
          <a:xfrm>
            <a:off x="682350" y="1564941"/>
            <a:ext cx="3863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뉴스 감성분류를 </a:t>
            </a:r>
            <a:endParaRPr lang="en-US" altLang="ko-KR" sz="3000" dirty="0">
              <a:solidFill>
                <a:srgbClr val="203864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r>
              <a:rPr lang="ko-KR" altLang="en-US" sz="3000" dirty="0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위한 사전 구축</a:t>
            </a:r>
            <a:endParaRPr lang="en-US" altLang="ko-KR" sz="3000" dirty="0">
              <a:solidFill>
                <a:srgbClr val="203864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D21D71-8DCE-4365-89FD-97E8BD63BC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"/>
          <a:stretch/>
        </p:blipFill>
        <p:spPr>
          <a:xfrm>
            <a:off x="4399341" y="5137789"/>
            <a:ext cx="3701431" cy="1131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DF1915-CD9E-4A4C-A795-E581857E4EAB}"/>
              </a:ext>
            </a:extLst>
          </p:cNvPr>
          <p:cNvSpPr txBox="1"/>
          <p:nvPr/>
        </p:nvSpPr>
        <p:spPr>
          <a:xfrm>
            <a:off x="675359" y="3425530"/>
            <a:ext cx="33665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유의어 사전 </a:t>
            </a:r>
            <a:r>
              <a:rPr lang="en-US" altLang="ko-KR" dirty="0">
                <a:solidFill>
                  <a:srgbClr val="2021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dirty="0">
                <a:solidFill>
                  <a:srgbClr val="2021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같은 의미인데 다른 표현인 단어를 통일 시키기 위해 사용</a:t>
            </a:r>
            <a:r>
              <a:rPr lang="en-US" altLang="ko-KR" dirty="0">
                <a:solidFill>
                  <a:srgbClr val="2021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dirty="0">
              <a:solidFill>
                <a:srgbClr val="20212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dirty="0">
              <a:solidFill>
                <a:srgbClr val="20212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단어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사전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중요한 단어의 분리를 막기 위해 사용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FF5F2F-CFAD-4AA7-947B-BA247738F7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53" r="6377" b="5942"/>
          <a:stretch/>
        </p:blipFill>
        <p:spPr>
          <a:xfrm>
            <a:off x="7971786" y="1209819"/>
            <a:ext cx="3813930" cy="34139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7161B4-FDFD-438F-BC71-63B28C1CF004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 과정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A8C5CD-7989-41CC-AE7B-A9FD70130FAE}"/>
              </a:ext>
            </a:extLst>
          </p:cNvPr>
          <p:cNvSpPr/>
          <p:nvPr/>
        </p:nvSpPr>
        <p:spPr>
          <a:xfrm>
            <a:off x="8040935" y="1452859"/>
            <a:ext cx="429623" cy="121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6F782D-97C9-4D14-8393-0944EA9B07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42" r="8187" b="8070"/>
          <a:stretch/>
        </p:blipFill>
        <p:spPr>
          <a:xfrm>
            <a:off x="4032394" y="1219980"/>
            <a:ext cx="3745086" cy="330351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22E4EB-75FF-4674-8172-D3A151AEB082}"/>
              </a:ext>
            </a:extLst>
          </p:cNvPr>
          <p:cNvSpPr/>
          <p:nvPr/>
        </p:nvSpPr>
        <p:spPr>
          <a:xfrm>
            <a:off x="4057092" y="2972688"/>
            <a:ext cx="476809" cy="121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C37320-7CD4-4C23-8D69-B862D7B55E5D}"/>
              </a:ext>
            </a:extLst>
          </p:cNvPr>
          <p:cNvSpPr/>
          <p:nvPr/>
        </p:nvSpPr>
        <p:spPr>
          <a:xfrm>
            <a:off x="4080435" y="3279837"/>
            <a:ext cx="453466" cy="121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137ECE-D066-4F42-BD85-CC88E6F54EB4}"/>
              </a:ext>
            </a:extLst>
          </p:cNvPr>
          <p:cNvSpPr txBox="1"/>
          <p:nvPr/>
        </p:nvSpPr>
        <p:spPr>
          <a:xfrm>
            <a:off x="5503828" y="4759412"/>
            <a:ext cx="16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유의어 사전 적용 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47E8C3-7D35-4966-B7EE-65AFF9EF1001}"/>
              </a:ext>
            </a:extLst>
          </p:cNvPr>
          <p:cNvSpPr txBox="1"/>
          <p:nvPr/>
        </p:nvSpPr>
        <p:spPr>
          <a:xfrm>
            <a:off x="9419803" y="4759412"/>
            <a:ext cx="16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유의어 사전 적용 후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3C9B659-EA84-44DD-8F47-1472116EB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654" y="2760335"/>
            <a:ext cx="9916909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FF587AF0-3B1E-4B86-8F68-8CE037B0F41F}"/>
              </a:ext>
            </a:extLst>
          </p:cNvPr>
          <p:cNvSpPr/>
          <p:nvPr/>
        </p:nvSpPr>
        <p:spPr>
          <a:xfrm>
            <a:off x="358589" y="273379"/>
            <a:ext cx="11474824" cy="630430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DBFEEEA6-1B8A-4032-80EA-3AA12AA6D535}"/>
              </a:ext>
            </a:extLst>
          </p:cNvPr>
          <p:cNvSpPr/>
          <p:nvPr/>
        </p:nvSpPr>
        <p:spPr>
          <a:xfrm>
            <a:off x="517812" y="614292"/>
            <a:ext cx="3083227" cy="50333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52796-2AA2-42CD-9F07-F7018919C1EF}"/>
              </a:ext>
            </a:extLst>
          </p:cNvPr>
          <p:cNvSpPr txBox="1"/>
          <p:nvPr/>
        </p:nvSpPr>
        <p:spPr>
          <a:xfrm>
            <a:off x="687498" y="649981"/>
            <a:ext cx="27909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긍부정별</a:t>
            </a:r>
            <a:r>
              <a:rPr lang="ko-KR" altLang="en-US" sz="2500" dirty="0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빈출 단어</a:t>
            </a:r>
            <a:endParaRPr lang="en-US" altLang="ko-KR" sz="2500" dirty="0">
              <a:solidFill>
                <a:srgbClr val="203864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242E3-B14B-466D-AA3E-02912CF5B598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EE8D83-7410-4673-856E-BEB6C9D97E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46" r="8127" b="5943"/>
          <a:stretch/>
        </p:blipFill>
        <p:spPr>
          <a:xfrm>
            <a:off x="602655" y="1331360"/>
            <a:ext cx="4842920" cy="4544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1D4ACE-BA66-402D-825A-866B787479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73" r="8127" b="5944"/>
          <a:stretch/>
        </p:blipFill>
        <p:spPr>
          <a:xfrm>
            <a:off x="6096000" y="1293915"/>
            <a:ext cx="4842921" cy="45324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3BD707A-8B71-47E5-9482-41F1227524D8}"/>
              </a:ext>
            </a:extLst>
          </p:cNvPr>
          <p:cNvSpPr/>
          <p:nvPr/>
        </p:nvSpPr>
        <p:spPr>
          <a:xfrm>
            <a:off x="6447098" y="1713053"/>
            <a:ext cx="324091" cy="18519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9F969B-9466-4E12-A501-14A701B8DCE5}"/>
              </a:ext>
            </a:extLst>
          </p:cNvPr>
          <p:cNvSpPr/>
          <p:nvPr/>
        </p:nvSpPr>
        <p:spPr>
          <a:xfrm>
            <a:off x="6400802" y="3890361"/>
            <a:ext cx="324091" cy="18519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347B59-4B38-44C3-AB9B-2303C397E360}"/>
              </a:ext>
            </a:extLst>
          </p:cNvPr>
          <p:cNvSpPr/>
          <p:nvPr/>
        </p:nvSpPr>
        <p:spPr>
          <a:xfrm>
            <a:off x="904240" y="3560133"/>
            <a:ext cx="343759" cy="17366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947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FF587AF0-3B1E-4B86-8F68-8CE037B0F41F}"/>
              </a:ext>
            </a:extLst>
          </p:cNvPr>
          <p:cNvSpPr/>
          <p:nvPr/>
        </p:nvSpPr>
        <p:spPr>
          <a:xfrm>
            <a:off x="358589" y="273379"/>
            <a:ext cx="11474824" cy="630430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6D490-850F-41DC-B703-B2689BBCD5C3}"/>
              </a:ext>
            </a:extLst>
          </p:cNvPr>
          <p:cNvCxnSpPr>
            <a:cxnSpLocks/>
          </p:cNvCxnSpPr>
          <p:nvPr/>
        </p:nvCxnSpPr>
        <p:spPr>
          <a:xfrm>
            <a:off x="6112918" y="1564941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38FDD2-C15C-41AF-A3AA-856AB9883879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EF160A-D684-4A20-BD48-4A8BFA300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99" y="1483043"/>
            <a:ext cx="4915858" cy="18876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70652-FFB3-4064-9235-D3FC2AD73D21}"/>
              </a:ext>
            </a:extLst>
          </p:cNvPr>
          <p:cNvSpPr/>
          <p:nvPr/>
        </p:nvSpPr>
        <p:spPr>
          <a:xfrm>
            <a:off x="6275403" y="1373234"/>
            <a:ext cx="5235369" cy="20076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1E1C21-32B1-4FF2-93F7-C2B3FCCFC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4"/>
          <a:stretch/>
        </p:blipFill>
        <p:spPr>
          <a:xfrm>
            <a:off x="6345519" y="1434917"/>
            <a:ext cx="5108545" cy="18876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5A4F343-B12D-4282-9532-E1E5B8761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98" y="3707834"/>
            <a:ext cx="4914344" cy="1889610"/>
          </a:xfrm>
          <a:prstGeom prst="rect">
            <a:avLst/>
          </a:prstGeom>
        </p:spPr>
      </p:pic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4FFB75C5-F8B1-4F47-9E98-698610CF7755}"/>
              </a:ext>
            </a:extLst>
          </p:cNvPr>
          <p:cNvSpPr/>
          <p:nvPr/>
        </p:nvSpPr>
        <p:spPr>
          <a:xfrm>
            <a:off x="718128" y="800781"/>
            <a:ext cx="3083227" cy="50333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A0A0FB-849C-4110-9A91-A51AEDBE7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520" y="3737561"/>
            <a:ext cx="5108544" cy="190440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4D7B044-93D2-4AD6-A2F1-7CF3B63E836D}"/>
              </a:ext>
            </a:extLst>
          </p:cNvPr>
          <p:cNvSpPr txBox="1"/>
          <p:nvPr/>
        </p:nvSpPr>
        <p:spPr>
          <a:xfrm>
            <a:off x="861168" y="781965"/>
            <a:ext cx="3038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데이터 성능 비교</a:t>
            </a:r>
            <a:endParaRPr lang="en-US" altLang="ko-KR" sz="3000" dirty="0">
              <a:solidFill>
                <a:srgbClr val="203864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73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FF587AF0-3B1E-4B86-8F68-8CE037B0F41F}"/>
              </a:ext>
            </a:extLst>
          </p:cNvPr>
          <p:cNvSpPr/>
          <p:nvPr/>
        </p:nvSpPr>
        <p:spPr>
          <a:xfrm>
            <a:off x="358589" y="273379"/>
            <a:ext cx="11474824" cy="630430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DBFEEEA6-1B8A-4032-80EA-3AA12AA6D535}"/>
              </a:ext>
            </a:extLst>
          </p:cNvPr>
          <p:cNvSpPr/>
          <p:nvPr/>
        </p:nvSpPr>
        <p:spPr>
          <a:xfrm>
            <a:off x="517812" y="614292"/>
            <a:ext cx="2281949" cy="50333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52796-2AA2-42CD-9F07-F7018919C1EF}"/>
              </a:ext>
            </a:extLst>
          </p:cNvPr>
          <p:cNvSpPr txBox="1"/>
          <p:nvPr/>
        </p:nvSpPr>
        <p:spPr>
          <a:xfrm>
            <a:off x="602655" y="649981"/>
            <a:ext cx="2074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형태소 분석기</a:t>
            </a:r>
            <a:endParaRPr lang="en-US" altLang="ko-KR" sz="2500" dirty="0">
              <a:solidFill>
                <a:srgbClr val="203864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BEEBB-9CD8-4ED2-84AD-A24DB5F1C7EA}"/>
              </a:ext>
            </a:extLst>
          </p:cNvPr>
          <p:cNvSpPr txBox="1"/>
          <p:nvPr/>
        </p:nvSpPr>
        <p:spPr>
          <a:xfrm>
            <a:off x="741680" y="1321748"/>
            <a:ext cx="599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로딩 시간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사전 로딩을 포함하여 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   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클래스를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로딩하는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시간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Kkma</a:t>
            </a:r>
            <a:r>
              <a:rPr lang="ko-KR" altLang="en-US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:</a:t>
            </a:r>
            <a:r>
              <a:rPr lang="ko-KR" altLang="en-US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5.6988</a:t>
            </a:r>
            <a:r>
              <a:rPr lang="ko-KR" altLang="en-US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i="1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secs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Okt</a:t>
            </a:r>
            <a:r>
              <a:rPr lang="en-US" altLang="ko-KR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: 1.4870 </a:t>
            </a:r>
            <a:r>
              <a:rPr lang="en-US" altLang="ko-KR" i="1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secs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Mecab</a:t>
            </a:r>
            <a:r>
              <a:rPr lang="en-US" altLang="ko-KR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 : 0.0007 </a:t>
            </a:r>
            <a:r>
              <a:rPr lang="en-US" altLang="ko-KR" i="1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secs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712BF42-B384-455D-A5EE-92795BDCD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579"/>
          <a:stretch/>
        </p:blipFill>
        <p:spPr>
          <a:xfrm>
            <a:off x="617997" y="4903383"/>
            <a:ext cx="4321648" cy="42649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0862B6-4024-46E7-8D4A-152A437AB1CF}"/>
              </a:ext>
            </a:extLst>
          </p:cNvPr>
          <p:cNvSpPr/>
          <p:nvPr/>
        </p:nvSpPr>
        <p:spPr>
          <a:xfrm>
            <a:off x="1713057" y="5204600"/>
            <a:ext cx="878112" cy="1039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75CC6C1-9E00-40B8-AC16-7A96A10EA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618"/>
          <a:stretch/>
        </p:blipFill>
        <p:spPr>
          <a:xfrm>
            <a:off x="617997" y="3352248"/>
            <a:ext cx="4811842" cy="93025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2BB9CC-419F-4B60-9476-53ACD05034D1}"/>
              </a:ext>
            </a:extLst>
          </p:cNvPr>
          <p:cNvSpPr/>
          <p:nvPr/>
        </p:nvSpPr>
        <p:spPr>
          <a:xfrm>
            <a:off x="870573" y="3584749"/>
            <a:ext cx="685503" cy="1109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199FD20-58D3-4E63-8C4C-A22AF2CF2D79}"/>
              </a:ext>
            </a:extLst>
          </p:cNvPr>
          <p:cNvCxnSpPr>
            <a:cxnSpLocks/>
          </p:cNvCxnSpPr>
          <p:nvPr/>
        </p:nvCxnSpPr>
        <p:spPr>
          <a:xfrm>
            <a:off x="5222448" y="1321748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9F0E275-7308-42AB-B768-06B792B0D6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090"/>
          <a:stretch/>
        </p:blipFill>
        <p:spPr>
          <a:xfrm>
            <a:off x="5646653" y="4156508"/>
            <a:ext cx="5687219" cy="7468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647F32-9130-4427-9F83-7D3AC672F83A}"/>
              </a:ext>
            </a:extLst>
          </p:cNvPr>
          <p:cNvSpPr txBox="1"/>
          <p:nvPr/>
        </p:nvSpPr>
        <p:spPr>
          <a:xfrm>
            <a:off x="5595591" y="1198552"/>
            <a:ext cx="6550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BiLSTM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으로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뉴스 감성 분류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673-7B65-4BBF-B05D-9BCF033D8150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 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8AEC83-3029-42F1-AF4B-CE121DB639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003" t="45357" r="29949" b="20964"/>
          <a:stretch/>
        </p:blipFill>
        <p:spPr>
          <a:xfrm>
            <a:off x="5646653" y="1650877"/>
            <a:ext cx="5614078" cy="23097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73B24E-DBC8-47A9-8F07-AB3F66334A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13" t="62582" r="42486" b="27415"/>
          <a:stretch/>
        </p:blipFill>
        <p:spPr>
          <a:xfrm>
            <a:off x="5653466" y="4798210"/>
            <a:ext cx="5319334" cy="8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모서리가 접힌 도형 14">
            <a:extLst>
              <a:ext uri="{FF2B5EF4-FFF2-40B4-BE49-F238E27FC236}">
                <a16:creationId xmlns:a16="http://schemas.microsoft.com/office/drawing/2014/main" id="{1BC18E37-42D8-4CD9-8773-B62719A2A719}"/>
              </a:ext>
            </a:extLst>
          </p:cNvPr>
          <p:cNvSpPr/>
          <p:nvPr/>
        </p:nvSpPr>
        <p:spPr>
          <a:xfrm>
            <a:off x="279593" y="274127"/>
            <a:ext cx="11561095" cy="6309745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AC5B4-3FB1-44F3-A117-AE345350C350}"/>
              </a:ext>
            </a:extLst>
          </p:cNvPr>
          <p:cNvSpPr txBox="1"/>
          <p:nvPr/>
        </p:nvSpPr>
        <p:spPr>
          <a:xfrm>
            <a:off x="351312" y="337242"/>
            <a:ext cx="426468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latin typeface=""/>
                <a:ea typeface="이사만루체 Light" panose="00000300000000000000" pitchFamily="2" charset="-127"/>
              </a:rPr>
              <a:t>팀원 </a:t>
            </a:r>
            <a:r>
              <a:rPr lang="ko-KR" altLang="en-US" sz="3500">
                <a:latin typeface=""/>
                <a:ea typeface="이사만루체 Light" panose="00000300000000000000" pitchFamily="2" charset="-127"/>
              </a:rPr>
              <a:t>소개 </a:t>
            </a:r>
            <a:r>
              <a:rPr lang="en-US" altLang="ko-KR" sz="3500" dirty="0">
                <a:latin typeface=""/>
                <a:ea typeface="이사만루체 Light" panose="00000300000000000000" pitchFamily="2" charset="-127"/>
              </a:rPr>
              <a:t>&amp; </a:t>
            </a:r>
            <a:r>
              <a:rPr lang="ko-KR" altLang="en-US" sz="3500" dirty="0">
                <a:latin typeface=""/>
                <a:ea typeface="이사만루체 Light" panose="00000300000000000000" pitchFamily="2" charset="-127"/>
              </a:rPr>
              <a:t>역할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816FA1-945B-48CD-A42F-A1430BF4936F}"/>
              </a:ext>
            </a:extLst>
          </p:cNvPr>
          <p:cNvSpPr/>
          <p:nvPr/>
        </p:nvSpPr>
        <p:spPr>
          <a:xfrm>
            <a:off x="2969595" y="2025692"/>
            <a:ext cx="1688267" cy="16882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94BF4E6-A422-4BA5-94B0-7679F3F38E6D}"/>
              </a:ext>
            </a:extLst>
          </p:cNvPr>
          <p:cNvSpPr/>
          <p:nvPr/>
        </p:nvSpPr>
        <p:spPr>
          <a:xfrm>
            <a:off x="5147598" y="1983004"/>
            <a:ext cx="1688267" cy="168826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7513C40-E514-4060-8908-759DB946DD46}"/>
              </a:ext>
            </a:extLst>
          </p:cNvPr>
          <p:cNvSpPr/>
          <p:nvPr/>
        </p:nvSpPr>
        <p:spPr>
          <a:xfrm>
            <a:off x="7330261" y="2017310"/>
            <a:ext cx="1688267" cy="1688267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DD2BE13-9922-4F6E-983D-61F4EC31B4EA}"/>
              </a:ext>
            </a:extLst>
          </p:cNvPr>
          <p:cNvSpPr/>
          <p:nvPr/>
        </p:nvSpPr>
        <p:spPr>
          <a:xfrm>
            <a:off x="9547261" y="1994960"/>
            <a:ext cx="1688267" cy="1688267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EFB708A-4A5D-4A9F-A746-994316C9F767}"/>
              </a:ext>
            </a:extLst>
          </p:cNvPr>
          <p:cNvSpPr/>
          <p:nvPr/>
        </p:nvSpPr>
        <p:spPr>
          <a:xfrm>
            <a:off x="3098572" y="2154669"/>
            <a:ext cx="1430312" cy="1430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BD7B5FF-14B8-41DB-AF31-B12460D17BD5}"/>
              </a:ext>
            </a:extLst>
          </p:cNvPr>
          <p:cNvSpPr/>
          <p:nvPr/>
        </p:nvSpPr>
        <p:spPr>
          <a:xfrm>
            <a:off x="5273642" y="2111981"/>
            <a:ext cx="1430312" cy="1430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9899521-2A91-48EA-AF97-ACDDD6568E5F}"/>
              </a:ext>
            </a:extLst>
          </p:cNvPr>
          <p:cNvSpPr/>
          <p:nvPr/>
        </p:nvSpPr>
        <p:spPr>
          <a:xfrm>
            <a:off x="7459238" y="2146287"/>
            <a:ext cx="1430312" cy="1430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6833EAE-4BBC-439F-AB66-B1A0B2EE97B8}"/>
              </a:ext>
            </a:extLst>
          </p:cNvPr>
          <p:cNvSpPr/>
          <p:nvPr/>
        </p:nvSpPr>
        <p:spPr>
          <a:xfrm>
            <a:off x="9676237" y="2123937"/>
            <a:ext cx="1430312" cy="1430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03C0E-3206-40C2-974E-231D20DB7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68" y="2245372"/>
            <a:ext cx="1193305" cy="1193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C08540-D850-4270-805D-8E66BF264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08" y="2154669"/>
            <a:ext cx="1278970" cy="12789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CA7676-E061-4B85-A64D-AB45CB49C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31" y="2219645"/>
            <a:ext cx="1079393" cy="10793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6149F8-B6A6-49DB-9AE4-46CDA57AE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245" y="2206032"/>
            <a:ext cx="1070295" cy="1070295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BE41FE7-F9E4-40A9-B12B-6457786C77EC}"/>
              </a:ext>
            </a:extLst>
          </p:cNvPr>
          <p:cNvSpPr/>
          <p:nvPr/>
        </p:nvSpPr>
        <p:spPr>
          <a:xfrm>
            <a:off x="930895" y="3902680"/>
            <a:ext cx="1398688" cy="30841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정좌연</a:t>
            </a:r>
            <a:r>
              <a:rPr lang="en-US" altLang="ko-KR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멘토</a:t>
            </a:r>
            <a:r>
              <a:rPr lang="en-US" altLang="ko-KR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8468D-9D9D-42A9-B783-31E05E76D89A}"/>
              </a:ext>
            </a:extLst>
          </p:cNvPr>
          <p:cNvSpPr/>
          <p:nvPr/>
        </p:nvSpPr>
        <p:spPr>
          <a:xfrm>
            <a:off x="435432" y="921008"/>
            <a:ext cx="10899111" cy="1131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DFBF50-6D1C-4BBA-9A04-6FF0E39E6400}"/>
              </a:ext>
            </a:extLst>
          </p:cNvPr>
          <p:cNvSpPr txBox="1"/>
          <p:nvPr/>
        </p:nvSpPr>
        <p:spPr>
          <a:xfrm>
            <a:off x="5244907" y="4361255"/>
            <a:ext cx="1547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기획서 작성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모델링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EDCBF-9E6B-459A-890E-CDCFDA2D5F9B}"/>
              </a:ext>
            </a:extLst>
          </p:cNvPr>
          <p:cNvSpPr txBox="1"/>
          <p:nvPr/>
        </p:nvSpPr>
        <p:spPr>
          <a:xfrm>
            <a:off x="7613348" y="4361255"/>
            <a:ext cx="1276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모델링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911C70-A166-48AF-A20F-FCB59B0B5734}"/>
              </a:ext>
            </a:extLst>
          </p:cNvPr>
          <p:cNvSpPr txBox="1"/>
          <p:nvPr/>
        </p:nvSpPr>
        <p:spPr>
          <a:xfrm>
            <a:off x="9547261" y="4361255"/>
            <a:ext cx="16882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개발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기획서 발표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9341228-30AF-460E-B86D-4DBC7F16045A}"/>
              </a:ext>
            </a:extLst>
          </p:cNvPr>
          <p:cNvSpPr/>
          <p:nvPr/>
        </p:nvSpPr>
        <p:spPr>
          <a:xfrm>
            <a:off x="780967" y="2038634"/>
            <a:ext cx="1688267" cy="1688267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2F667C1-2C5E-4708-A187-AA7491D8FF7B}"/>
              </a:ext>
            </a:extLst>
          </p:cNvPr>
          <p:cNvSpPr/>
          <p:nvPr/>
        </p:nvSpPr>
        <p:spPr>
          <a:xfrm>
            <a:off x="909944" y="2167611"/>
            <a:ext cx="1430312" cy="1430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14B8B6-7128-49E4-8CE1-401144CB9DB4}"/>
              </a:ext>
            </a:extLst>
          </p:cNvPr>
          <p:cNvSpPr/>
          <p:nvPr/>
        </p:nvSpPr>
        <p:spPr>
          <a:xfrm>
            <a:off x="3118041" y="3893252"/>
            <a:ext cx="1398688" cy="308419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이광호</a:t>
            </a:r>
            <a:r>
              <a:rPr lang="en-US" altLang="ko-KR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팀장</a:t>
            </a:r>
            <a:r>
              <a:rPr lang="en-US" altLang="ko-KR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B0D33C2-94AC-495F-98B5-D99423C57641}"/>
              </a:ext>
            </a:extLst>
          </p:cNvPr>
          <p:cNvSpPr/>
          <p:nvPr/>
        </p:nvSpPr>
        <p:spPr>
          <a:xfrm>
            <a:off x="5287904" y="3902680"/>
            <a:ext cx="1398688" cy="308419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김민영</a:t>
            </a:r>
            <a:endParaRPr lang="en-US" altLang="ko-KR" sz="13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3296340-D5A3-40ED-B886-B3A0A7D604F0}"/>
              </a:ext>
            </a:extLst>
          </p:cNvPr>
          <p:cNvSpPr/>
          <p:nvPr/>
        </p:nvSpPr>
        <p:spPr>
          <a:xfrm>
            <a:off x="7475050" y="3893252"/>
            <a:ext cx="1398688" cy="308419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신낙원</a:t>
            </a:r>
            <a:endParaRPr lang="en-US" altLang="ko-KR" sz="13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98CFE73-2BC1-423A-99EE-71B5114774A5}"/>
              </a:ext>
            </a:extLst>
          </p:cNvPr>
          <p:cNvSpPr/>
          <p:nvPr/>
        </p:nvSpPr>
        <p:spPr>
          <a:xfrm>
            <a:off x="9692048" y="3902680"/>
            <a:ext cx="1398688" cy="308419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김연호</a:t>
            </a:r>
            <a:endParaRPr lang="en-US" altLang="ko-KR" sz="13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F766E1-BCC8-442F-9283-AE58C1584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59" y="2177038"/>
            <a:ext cx="1192957" cy="119295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C99191F-3BD1-4251-809E-0C96D1C9F1CC}"/>
              </a:ext>
            </a:extLst>
          </p:cNvPr>
          <p:cNvSpPr txBox="1"/>
          <p:nvPr/>
        </p:nvSpPr>
        <p:spPr>
          <a:xfrm>
            <a:off x="854542" y="4370681"/>
            <a:ext cx="1547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주제 선정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고문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관리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9B7A90-CC9D-4BAE-A65C-BA5EB68EA7AF}"/>
              </a:ext>
            </a:extLst>
          </p:cNvPr>
          <p:cNvSpPr txBox="1"/>
          <p:nvPr/>
        </p:nvSpPr>
        <p:spPr>
          <a:xfrm>
            <a:off x="3151586" y="4360583"/>
            <a:ext cx="1276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모델링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032108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모니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C1B4D364-D063-4D55-ACE4-776A66222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73" y="717637"/>
            <a:ext cx="6377171" cy="576346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F0D0DF8-A3D0-415E-B6B0-9DCB7C627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4177" y="1496954"/>
            <a:ext cx="3251827" cy="18946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E202A1-173B-4E4A-8CF3-6419A636C76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1A4CFAD3-1366-4885-961D-F4E832B5D0C0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2DC167-7BCA-42E3-8B9E-0835AFE6E2E7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3226C3-5661-4235-877A-FCED14234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C62271-0830-4AE6-A90A-A981C2C96CC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48" y="2926848"/>
            <a:ext cx="3158575" cy="1893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5983EE-0D7F-4A89-A321-CCE8DAA1E8C5}"/>
              </a:ext>
            </a:extLst>
          </p:cNvPr>
          <p:cNvSpPr txBox="1"/>
          <p:nvPr/>
        </p:nvSpPr>
        <p:spPr>
          <a:xfrm>
            <a:off x="5653911" y="3413111"/>
            <a:ext cx="1789691" cy="73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주가 일주일치 예측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509A094-142B-49C0-A3EF-F04263C57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64" y="3145752"/>
            <a:ext cx="1153215" cy="115321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DA551B-64BD-4C42-A68B-07619E7DC2AE}"/>
              </a:ext>
            </a:extLst>
          </p:cNvPr>
          <p:cNvSpPr txBox="1"/>
          <p:nvPr/>
        </p:nvSpPr>
        <p:spPr>
          <a:xfrm>
            <a:off x="5600908" y="3160493"/>
            <a:ext cx="1166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서비스 주기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127074-6BF3-45B8-BD29-9F46B6F8A555}"/>
              </a:ext>
            </a:extLst>
          </p:cNvPr>
          <p:cNvSpPr txBox="1"/>
          <p:nvPr/>
        </p:nvSpPr>
        <p:spPr>
          <a:xfrm>
            <a:off x="8385943" y="1924083"/>
            <a:ext cx="1789691" cy="73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주가 예측 차트 제공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E34A577-6787-4304-BF16-0F71EF657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771" y="1699206"/>
            <a:ext cx="1070773" cy="107077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58EB3EC5-0361-4AD0-A077-D544CFF3E33E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4CA55E-70C4-4E06-8F25-2E72DAD4ABD4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04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883B8D-2F58-4FC0-80BF-A18781019AE7}"/>
              </a:ext>
            </a:extLst>
          </p:cNvPr>
          <p:cNvSpPr txBox="1"/>
          <p:nvPr/>
        </p:nvSpPr>
        <p:spPr>
          <a:xfrm>
            <a:off x="692460" y="3762677"/>
            <a:ext cx="4158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향후 계획 </a:t>
            </a:r>
            <a:endParaRPr lang="en-US" altLang="ko-KR" b="0" i="0" dirty="0">
              <a:solidFill>
                <a:srgbClr val="202124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b="0" i="0" dirty="0">
              <a:solidFill>
                <a:srgbClr val="202124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 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모델링 구축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시계열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+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감성분류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 </a:t>
            </a:r>
          </a:p>
          <a:p>
            <a:pPr marL="285750" indent="-285750">
              <a:buFontTx/>
              <a:buChar char="-"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서비스 화면 구축</a:t>
            </a:r>
            <a:endParaRPr lang="en-US" altLang="ko-KR" b="0" i="0" dirty="0">
              <a:solidFill>
                <a:srgbClr val="202124"/>
              </a:solidFill>
              <a:effectLst/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rgbClr val="2021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불용어</a:t>
            </a:r>
            <a:r>
              <a:rPr lang="en-US" altLang="ko-KR" dirty="0">
                <a:solidFill>
                  <a:srgbClr val="2021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</a:t>
            </a:r>
            <a:r>
              <a:rPr lang="ko-KR" altLang="en-US" dirty="0">
                <a:solidFill>
                  <a:srgbClr val="20212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유의어사전 보완</a:t>
            </a:r>
            <a:endParaRPr lang="en-US" altLang="ko-KR" dirty="0">
              <a:solidFill>
                <a:srgbClr val="20212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모델 성능개선 작업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415273-8DD1-4D8B-9180-159626DD93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" y="1321159"/>
            <a:ext cx="3172530" cy="11458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573FFF1-B656-46D9-A1D8-E208EC2034F3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253357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C3F8E3-1BE2-4AB9-9BA2-3A3C2CED5595}"/>
              </a:ext>
            </a:extLst>
          </p:cNvPr>
          <p:cNvSpPr txBox="1"/>
          <p:nvPr/>
        </p:nvSpPr>
        <p:spPr>
          <a:xfrm>
            <a:off x="4425015" y="2678383"/>
            <a:ext cx="334197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질의 응답</a:t>
            </a:r>
          </a:p>
        </p:txBody>
      </p:sp>
    </p:spTree>
    <p:extLst>
      <p:ext uri="{BB962C8B-B14F-4D97-AF65-F5344CB8AC3E}">
        <p14:creationId xmlns:p14="http://schemas.microsoft.com/office/powerpoint/2010/main" val="3718234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3A347-1A53-418E-ACE1-E65D647853EB}"/>
              </a:ext>
            </a:extLst>
          </p:cNvPr>
          <p:cNvSpPr txBox="1"/>
          <p:nvPr/>
        </p:nvSpPr>
        <p:spPr>
          <a:xfrm>
            <a:off x="3769360" y="2733040"/>
            <a:ext cx="84226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0368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5C295-B639-4D71-B13F-61F0409FC5AE}"/>
              </a:ext>
            </a:extLst>
          </p:cNvPr>
          <p:cNvSpPr txBox="1"/>
          <p:nvPr/>
        </p:nvSpPr>
        <p:spPr>
          <a:xfrm>
            <a:off x="5135880" y="2844224"/>
            <a:ext cx="7513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851611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7D2EEA-11E1-4896-88CC-68AED78F9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37" y="2610893"/>
            <a:ext cx="2264925" cy="22649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0E10945-18BF-4C4F-A7ED-648DDB526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39" y="1124733"/>
            <a:ext cx="4608534" cy="460853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5DEAF9-944F-43FB-8F60-4A40F825918A}"/>
              </a:ext>
            </a:extLst>
          </p:cNvPr>
          <p:cNvSpPr txBox="1"/>
          <p:nvPr/>
        </p:nvSpPr>
        <p:spPr>
          <a:xfrm>
            <a:off x="4200726" y="5684937"/>
            <a:ext cx="386308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트렌드가 반영된 주가 예측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9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A1BF3517-117A-42FD-AECB-540CE7A31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92" y="952557"/>
            <a:ext cx="4510752" cy="45107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208E05F-E262-41CA-A917-C1DC36BB4CF2}"/>
              </a:ext>
            </a:extLst>
          </p:cNvPr>
          <p:cNvSpPr txBox="1"/>
          <p:nvPr/>
        </p:nvSpPr>
        <p:spPr>
          <a:xfrm>
            <a:off x="3747068" y="5520743"/>
            <a:ext cx="49419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주식 공부할 시간이 없는 투자자들을 </a:t>
            </a:r>
            <a:endParaRPr lang="en-US" altLang="ko-KR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위한 예측 서비스 제공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20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56DCD458-F911-4A6D-B517-DEF2E064F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50" y="1353350"/>
            <a:ext cx="4151300" cy="4151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9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651FD17-FE29-417C-B857-DD5EDA3A5DB8}"/>
              </a:ext>
            </a:extLst>
          </p:cNvPr>
          <p:cNvSpPr txBox="1"/>
          <p:nvPr/>
        </p:nvSpPr>
        <p:spPr>
          <a:xfrm>
            <a:off x="5274310" y="5687897"/>
            <a:ext cx="494190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손실 최소화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6BA094E-6D6D-4410-B110-5ADEDD3D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AC6DEA-458A-4A57-9901-CECB2514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803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6553E0-52C2-4FED-8697-68820AE0E18F}"/>
              </a:ext>
            </a:extLst>
          </p:cNvPr>
          <p:cNvSpPr txBox="1"/>
          <p:nvPr/>
        </p:nvSpPr>
        <p:spPr>
          <a:xfrm>
            <a:off x="5825610" y="2337118"/>
            <a:ext cx="5340429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전기차 분야 솔루션 제공</a:t>
            </a:r>
            <a:endParaRPr lang="en-US" altLang="ko-KR" sz="3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추후 다른 분야로 확장 가능</a:t>
            </a:r>
            <a:endParaRPr lang="en-US" altLang="ko-KR" sz="3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연 </a:t>
            </a:r>
            <a:r>
              <a:rPr lang="en-US" altLang="ko-KR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5% </a:t>
            </a:r>
            <a:r>
              <a:rPr lang="ko-KR" altLang="en-US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이상의 수익률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4EC3E1-B9E9-4A1A-8EA7-EA9CFB7B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71" y="1734497"/>
            <a:ext cx="3410849" cy="34108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E202A1-173B-4E4A-8CF3-6419A636C76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1A4CFAD3-1366-4885-961D-F4E832B5D0C0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2DC167-7BCA-42E3-8B9E-0835AFE6E2E7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3226C3-5661-4235-877A-FCED1423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E52D38-C571-4373-B9AC-90B064696BD1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5676F4-C101-4324-8235-E8C5ACAF0439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기대효과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926026-535B-4341-98D6-9F59EA412F6B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04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640E72-4E90-41C3-A3E6-3030AE1B2991}"/>
              </a:ext>
            </a:extLst>
          </p:cNvPr>
          <p:cNvSpPr txBox="1"/>
          <p:nvPr/>
        </p:nvSpPr>
        <p:spPr>
          <a:xfrm>
            <a:off x="6400036" y="4450896"/>
            <a:ext cx="4534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복리로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계산 시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9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뒤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</a:t>
            </a: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55%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의 수익률 도달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=&gt;&gt;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1000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만원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투자 시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550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만원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수익</a:t>
            </a:r>
          </a:p>
        </p:txBody>
      </p:sp>
    </p:spTree>
    <p:extLst>
      <p:ext uri="{BB962C8B-B14F-4D97-AF65-F5344CB8AC3E}">
        <p14:creationId xmlns:p14="http://schemas.microsoft.com/office/powerpoint/2010/main" val="2654056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FF587AF0-3B1E-4B86-8F68-8CE037B0F41F}"/>
              </a:ext>
            </a:extLst>
          </p:cNvPr>
          <p:cNvSpPr/>
          <p:nvPr/>
        </p:nvSpPr>
        <p:spPr>
          <a:xfrm>
            <a:off x="358589" y="273379"/>
            <a:ext cx="11474824" cy="630430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FF013-F7AB-4F5D-B8CA-0E01E37B3EA1}"/>
              </a:ext>
            </a:extLst>
          </p:cNvPr>
          <p:cNvSpPr txBox="1"/>
          <p:nvPr/>
        </p:nvSpPr>
        <p:spPr>
          <a:xfrm>
            <a:off x="9997440" y="276645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8602D0-F54C-4557-ACD2-1ED583E4A430}"/>
              </a:ext>
            </a:extLst>
          </p:cNvPr>
          <p:cNvSpPr txBox="1"/>
          <p:nvPr/>
        </p:nvSpPr>
        <p:spPr>
          <a:xfrm>
            <a:off x="9999977" y="494378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구축 전략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DBFEEEA6-1B8A-4032-80EA-3AA12AA6D535}"/>
              </a:ext>
            </a:extLst>
          </p:cNvPr>
          <p:cNvSpPr/>
          <p:nvPr/>
        </p:nvSpPr>
        <p:spPr>
          <a:xfrm>
            <a:off x="517812" y="614292"/>
            <a:ext cx="2281949" cy="50333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52796-2AA2-42CD-9F07-F7018919C1EF}"/>
              </a:ext>
            </a:extLst>
          </p:cNvPr>
          <p:cNvSpPr txBox="1"/>
          <p:nvPr/>
        </p:nvSpPr>
        <p:spPr>
          <a:xfrm>
            <a:off x="602655" y="649981"/>
            <a:ext cx="2074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형태소 분석기</a:t>
            </a:r>
            <a:endParaRPr lang="en-US" altLang="ko-KR" sz="2500" dirty="0">
              <a:solidFill>
                <a:srgbClr val="203864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BEEBB-9CD8-4ED2-84AD-A24DB5F1C7EA}"/>
              </a:ext>
            </a:extLst>
          </p:cNvPr>
          <p:cNvSpPr txBox="1"/>
          <p:nvPr/>
        </p:nvSpPr>
        <p:spPr>
          <a:xfrm>
            <a:off x="741680" y="1321748"/>
            <a:ext cx="599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로딩 시간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사전 로딩을 포함하여 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   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클래스를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로딩하는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시간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Kkma</a:t>
            </a:r>
            <a:r>
              <a:rPr lang="ko-KR" altLang="en-US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:</a:t>
            </a:r>
            <a:r>
              <a:rPr lang="ko-KR" altLang="en-US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5.6988</a:t>
            </a:r>
            <a:r>
              <a:rPr lang="ko-KR" altLang="en-US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i="1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secs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Okt</a:t>
            </a:r>
            <a:r>
              <a:rPr lang="en-US" altLang="ko-KR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: 1.4870 </a:t>
            </a:r>
            <a:r>
              <a:rPr lang="en-US" altLang="ko-KR" i="1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secs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Mecab</a:t>
            </a:r>
            <a:r>
              <a:rPr lang="en-US" altLang="ko-KR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 : 0.0007 </a:t>
            </a:r>
            <a:r>
              <a:rPr lang="en-US" altLang="ko-KR" i="1" dirty="0">
                <a:latin typeface="Arial" panose="020B0604020202020204" pitchFamily="34" charset="0"/>
                <a:ea typeface="이사만루체 Light" panose="00000300000000000000" pitchFamily="2" charset="-127"/>
                <a:cs typeface="Arial" panose="020B0604020202020204" pitchFamily="34" charset="0"/>
              </a:rPr>
              <a:t>secs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712BF42-B384-455D-A5EE-92795BDCD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579"/>
          <a:stretch/>
        </p:blipFill>
        <p:spPr>
          <a:xfrm>
            <a:off x="617997" y="4903383"/>
            <a:ext cx="4321648" cy="42649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0862B6-4024-46E7-8D4A-152A437AB1CF}"/>
              </a:ext>
            </a:extLst>
          </p:cNvPr>
          <p:cNvSpPr/>
          <p:nvPr/>
        </p:nvSpPr>
        <p:spPr>
          <a:xfrm>
            <a:off x="1713057" y="5204600"/>
            <a:ext cx="878112" cy="1039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75CC6C1-9E00-40B8-AC16-7A96A10EA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618"/>
          <a:stretch/>
        </p:blipFill>
        <p:spPr>
          <a:xfrm>
            <a:off x="617997" y="3352248"/>
            <a:ext cx="4811842" cy="93025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2BB9CC-419F-4B60-9476-53ACD05034D1}"/>
              </a:ext>
            </a:extLst>
          </p:cNvPr>
          <p:cNvSpPr/>
          <p:nvPr/>
        </p:nvSpPr>
        <p:spPr>
          <a:xfrm>
            <a:off x="870573" y="3584749"/>
            <a:ext cx="685503" cy="1109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199FD20-58D3-4E63-8C4C-A22AF2CF2D79}"/>
              </a:ext>
            </a:extLst>
          </p:cNvPr>
          <p:cNvCxnSpPr>
            <a:cxnSpLocks/>
          </p:cNvCxnSpPr>
          <p:nvPr/>
        </p:nvCxnSpPr>
        <p:spPr>
          <a:xfrm>
            <a:off x="5222448" y="1321748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88B8E99-ECBD-42CB-B96F-6D62DF4B7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003" y="3859911"/>
            <a:ext cx="5024641" cy="11541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7D8910C-F1A7-4CBA-98F3-B058EF1D1A7E}"/>
              </a:ext>
            </a:extLst>
          </p:cNvPr>
          <p:cNvSpPr txBox="1"/>
          <p:nvPr/>
        </p:nvSpPr>
        <p:spPr>
          <a:xfrm>
            <a:off x="5753449" y="1764561"/>
            <a:ext cx="5196269" cy="1433160"/>
          </a:xfrm>
          <a:prstGeom prst="roundRect">
            <a:avLst/>
          </a:prstGeom>
          <a:ln w="12700">
            <a:solidFill>
              <a:schemeClr val="accent1"/>
            </a:solidFill>
            <a:prstDash val="lgDash"/>
          </a:ln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A2AC2D-275F-41A3-A1D9-8642AF7BDC93}"/>
              </a:ext>
            </a:extLst>
          </p:cNvPr>
          <p:cNvSpPr txBox="1"/>
          <p:nvPr/>
        </p:nvSpPr>
        <p:spPr>
          <a:xfrm>
            <a:off x="5752158" y="3767577"/>
            <a:ext cx="5196269" cy="1433160"/>
          </a:xfrm>
          <a:prstGeom prst="roundRect">
            <a:avLst/>
          </a:prstGeom>
          <a:ln w="12700">
            <a:solidFill>
              <a:schemeClr val="accent1"/>
            </a:solidFill>
            <a:prstDash val="lgDash"/>
          </a:ln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5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DC84815-23A3-46E3-AA89-DBACFB440F6F}"/>
              </a:ext>
            </a:extLst>
          </p:cNvPr>
          <p:cNvSpPr/>
          <p:nvPr/>
        </p:nvSpPr>
        <p:spPr>
          <a:xfrm>
            <a:off x="5943677" y="3512417"/>
            <a:ext cx="838638" cy="3860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Kkma</a:t>
            </a:r>
            <a:endParaRPr lang="ko-KR" altLang="en-US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B3E45DD-8140-4AB0-A9B7-2FD4DDBFF7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6" t="1" r="1181" b="2281"/>
          <a:stretch/>
        </p:blipFill>
        <p:spPr>
          <a:xfrm>
            <a:off x="5865117" y="1851829"/>
            <a:ext cx="5022528" cy="1255619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158E44B-D6FD-4928-B08D-2DC53DDAE568}"/>
              </a:ext>
            </a:extLst>
          </p:cNvPr>
          <p:cNvSpPr/>
          <p:nvPr/>
        </p:nvSpPr>
        <p:spPr>
          <a:xfrm>
            <a:off x="5935887" y="1479844"/>
            <a:ext cx="728863" cy="3860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Okt</a:t>
            </a:r>
            <a:endParaRPr lang="ko-KR" altLang="en-US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09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FF587AF0-3B1E-4B86-8F68-8CE037B0F41F}"/>
              </a:ext>
            </a:extLst>
          </p:cNvPr>
          <p:cNvSpPr/>
          <p:nvPr/>
        </p:nvSpPr>
        <p:spPr>
          <a:xfrm>
            <a:off x="437328" y="344143"/>
            <a:ext cx="11474824" cy="6304302"/>
          </a:xfrm>
          <a:prstGeom prst="folded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FF013-F7AB-4F5D-B8CA-0E01E37B3EA1}"/>
              </a:ext>
            </a:extLst>
          </p:cNvPr>
          <p:cNvSpPr txBox="1"/>
          <p:nvPr/>
        </p:nvSpPr>
        <p:spPr>
          <a:xfrm>
            <a:off x="9997440" y="276645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8602D0-F54C-4557-ACD2-1ED583E4A430}"/>
              </a:ext>
            </a:extLst>
          </p:cNvPr>
          <p:cNvSpPr txBox="1"/>
          <p:nvPr/>
        </p:nvSpPr>
        <p:spPr>
          <a:xfrm>
            <a:off x="9999977" y="494378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구축 전략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6D490-850F-41DC-B703-B2689BBCD5C3}"/>
              </a:ext>
            </a:extLst>
          </p:cNvPr>
          <p:cNvCxnSpPr>
            <a:cxnSpLocks/>
          </p:cNvCxnSpPr>
          <p:nvPr/>
        </p:nvCxnSpPr>
        <p:spPr>
          <a:xfrm>
            <a:off x="5000858" y="1489435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8A32CD5-1968-41DF-9335-C2D9E362B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582" y="1705830"/>
            <a:ext cx="5963482" cy="18481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F6AFD75-468B-4E41-A656-60561576A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546" y="3812844"/>
            <a:ext cx="5797253" cy="125959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819088-603A-4C86-A3FC-E43EDC012DA2}"/>
              </a:ext>
            </a:extLst>
          </p:cNvPr>
          <p:cNvSpPr/>
          <p:nvPr/>
        </p:nvSpPr>
        <p:spPr>
          <a:xfrm>
            <a:off x="5936777" y="1983575"/>
            <a:ext cx="849568" cy="15768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1B8A82-3952-4418-821F-35DDCE79E142}"/>
              </a:ext>
            </a:extLst>
          </p:cNvPr>
          <p:cNvSpPr txBox="1"/>
          <p:nvPr/>
        </p:nvSpPr>
        <p:spPr>
          <a:xfrm>
            <a:off x="682350" y="1197293"/>
            <a:ext cx="3863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BiLSTM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으로 </a:t>
            </a: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뉴스 감성 분류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AC3124-6551-453D-8A0F-4B228DB61A86}"/>
              </a:ext>
            </a:extLst>
          </p:cNvPr>
          <p:cNvSpPr/>
          <p:nvPr/>
        </p:nvSpPr>
        <p:spPr>
          <a:xfrm>
            <a:off x="7097841" y="4212509"/>
            <a:ext cx="1177939" cy="16553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2C4702-38D0-4AD8-AC5B-F29A5474933A}"/>
              </a:ext>
            </a:extLst>
          </p:cNvPr>
          <p:cNvSpPr txBox="1"/>
          <p:nvPr/>
        </p:nvSpPr>
        <p:spPr>
          <a:xfrm>
            <a:off x="682350" y="2689529"/>
            <a:ext cx="281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Mecab</a:t>
            </a:r>
            <a:r>
              <a:rPr lang="en-US" altLang="ko-KR" sz="18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18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형태소 분석기 사용</a:t>
            </a:r>
            <a:endParaRPr lang="en-US" altLang="ko-KR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3413437-DA5F-4289-98C8-9A23C9745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51" y="3583600"/>
            <a:ext cx="4097992" cy="21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2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0AC5B4-3FB1-44F3-A117-AE345350C350}"/>
              </a:ext>
            </a:extLst>
          </p:cNvPr>
          <p:cNvSpPr txBox="1"/>
          <p:nvPr/>
        </p:nvSpPr>
        <p:spPr>
          <a:xfrm>
            <a:off x="10638500" y="53635"/>
            <a:ext cx="15075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"/>
                <a:ea typeface="이사만루체 Light" panose="00000300000000000000" pitchFamily="2" charset="-127"/>
              </a:rPr>
              <a:t>목차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1264F-EBF8-4D02-B5C9-042872B52DF4}"/>
              </a:ext>
            </a:extLst>
          </p:cNvPr>
          <p:cNvSpPr/>
          <p:nvPr/>
        </p:nvSpPr>
        <p:spPr>
          <a:xfrm rot="5400000">
            <a:off x="1468873" y="3410135"/>
            <a:ext cx="1355775" cy="3348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D23E016-764B-483D-A566-B067A7552C3F}"/>
              </a:ext>
            </a:extLst>
          </p:cNvPr>
          <p:cNvSpPr/>
          <p:nvPr/>
        </p:nvSpPr>
        <p:spPr>
          <a:xfrm>
            <a:off x="8083426" y="1388045"/>
            <a:ext cx="3885417" cy="23237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8383EE6C-3684-423F-9F66-6415FCBE0428}"/>
              </a:ext>
            </a:extLst>
          </p:cNvPr>
          <p:cNvSpPr/>
          <p:nvPr/>
        </p:nvSpPr>
        <p:spPr>
          <a:xfrm rot="10800000">
            <a:off x="3005217" y="4889562"/>
            <a:ext cx="816040" cy="86997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2176C-9050-4EC9-AE4C-FE154DB7FA98}"/>
              </a:ext>
            </a:extLst>
          </p:cNvPr>
          <p:cNvSpPr txBox="1"/>
          <p:nvPr/>
        </p:nvSpPr>
        <p:spPr>
          <a:xfrm>
            <a:off x="637435" y="4926543"/>
            <a:ext cx="25240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01. </a:t>
            </a:r>
            <a:r>
              <a:rPr lang="ko-KR" alt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개요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7C1550-3B57-4BC3-9547-331A8598A51A}"/>
              </a:ext>
            </a:extLst>
          </p:cNvPr>
          <p:cNvSpPr/>
          <p:nvPr/>
        </p:nvSpPr>
        <p:spPr>
          <a:xfrm rot="5400000">
            <a:off x="4017065" y="2537617"/>
            <a:ext cx="1355775" cy="3348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F98A4ED2-CC83-49A3-BF6E-F5BBB5F44C60}"/>
              </a:ext>
            </a:extLst>
          </p:cNvPr>
          <p:cNvSpPr/>
          <p:nvPr/>
        </p:nvSpPr>
        <p:spPr>
          <a:xfrm rot="10800000">
            <a:off x="5551600" y="3999080"/>
            <a:ext cx="816042" cy="89048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D2E17E1-141D-46D4-9A8D-89ED33944010}"/>
              </a:ext>
            </a:extLst>
          </p:cNvPr>
          <p:cNvSpPr/>
          <p:nvPr/>
        </p:nvSpPr>
        <p:spPr>
          <a:xfrm rot="5400000">
            <a:off x="6547772" y="1647135"/>
            <a:ext cx="1355775" cy="3348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767EABFD-5F5A-4719-8B5D-F9DB57E0DCCF}"/>
              </a:ext>
            </a:extLst>
          </p:cNvPr>
          <p:cNvSpPr/>
          <p:nvPr/>
        </p:nvSpPr>
        <p:spPr>
          <a:xfrm rot="10800000">
            <a:off x="8082309" y="3138347"/>
            <a:ext cx="816040" cy="86073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F11738-02B6-4305-913A-95DC148D7066}"/>
              </a:ext>
            </a:extLst>
          </p:cNvPr>
          <p:cNvSpPr txBox="1"/>
          <p:nvPr/>
        </p:nvSpPr>
        <p:spPr>
          <a:xfrm>
            <a:off x="8490329" y="2311491"/>
            <a:ext cx="28666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04. </a:t>
            </a:r>
            <a:r>
              <a:rPr lang="ko-KR" altLang="en-US" sz="24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향후 계획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F8AAA1-8240-41DA-8C10-47DE653B4FF4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089E2-EA0D-4845-828A-2BC31A34F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2E06D0-186D-43AD-991C-0DFDD27B91F0}"/>
              </a:ext>
            </a:extLst>
          </p:cNvPr>
          <p:cNvSpPr txBox="1"/>
          <p:nvPr/>
        </p:nvSpPr>
        <p:spPr>
          <a:xfrm>
            <a:off x="3276091" y="4037073"/>
            <a:ext cx="27969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02. </a:t>
            </a:r>
            <a:r>
              <a:rPr lang="ko-KR" alt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목표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4B268-2480-4A35-B348-F67FF6775052}"/>
              </a:ext>
            </a:extLst>
          </p:cNvPr>
          <p:cNvSpPr txBox="1"/>
          <p:nvPr/>
        </p:nvSpPr>
        <p:spPr>
          <a:xfrm>
            <a:off x="5959620" y="3123693"/>
            <a:ext cx="2356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03. </a:t>
            </a:r>
            <a:r>
              <a:rPr lang="ko-KR" altLang="en-US" sz="2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03615-A864-4DE6-B34B-DB199367318B}"/>
              </a:ext>
            </a:extLst>
          </p:cNvPr>
          <p:cNvSpPr txBox="1"/>
          <p:nvPr/>
        </p:nvSpPr>
        <p:spPr>
          <a:xfrm>
            <a:off x="440568" y="5817197"/>
            <a:ext cx="27209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배경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페르소나 인터뷰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4F3232-ADC8-4069-A32F-708B4B42CDDE}"/>
              </a:ext>
            </a:extLst>
          </p:cNvPr>
          <p:cNvSpPr txBox="1"/>
          <p:nvPr/>
        </p:nvSpPr>
        <p:spPr>
          <a:xfrm>
            <a:off x="6450186" y="4086003"/>
            <a:ext cx="272092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환경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일정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과정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559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7F2187D-E88B-4384-9241-89C55621056E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3"/>
            <a:ext cx="805135" cy="29079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7D0164-02BC-49CC-A8F0-6F0A5D8A0582}"/>
              </a:ext>
            </a:extLst>
          </p:cNvPr>
          <p:cNvGrpSpPr/>
          <p:nvPr/>
        </p:nvGrpSpPr>
        <p:grpSpPr>
          <a:xfrm>
            <a:off x="712795" y="2165969"/>
            <a:ext cx="10636565" cy="1888496"/>
            <a:chOff x="1421214" y="3766967"/>
            <a:chExt cx="21285432" cy="3779176"/>
          </a:xfrm>
        </p:grpSpPr>
        <p:grpSp>
          <p:nvGrpSpPr>
            <p:cNvPr id="31" name="Group 2">
              <a:extLst>
                <a:ext uri="{FF2B5EF4-FFF2-40B4-BE49-F238E27FC236}">
                  <a16:creationId xmlns:a16="http://schemas.microsoft.com/office/drawing/2014/main" id="{3C1E508B-03D1-496B-B4C7-A29708A25915}"/>
                </a:ext>
              </a:extLst>
            </p:cNvPr>
            <p:cNvGrpSpPr/>
            <p:nvPr/>
          </p:nvGrpSpPr>
          <p:grpSpPr>
            <a:xfrm>
              <a:off x="1421214" y="3766967"/>
              <a:ext cx="21285432" cy="3779176"/>
              <a:chOff x="1172232" y="4320385"/>
              <a:chExt cx="21285432" cy="3762910"/>
            </a:xfrm>
          </p:grpSpPr>
          <p:sp>
            <p:nvSpPr>
              <p:cNvPr id="40" name="Freeform: Shape 1105">
                <a:extLst>
                  <a:ext uri="{FF2B5EF4-FFF2-40B4-BE49-F238E27FC236}">
                    <a16:creationId xmlns:a16="http://schemas.microsoft.com/office/drawing/2014/main" id="{8ECC1F9D-75B2-440E-BB12-21BF3286A571}"/>
                  </a:ext>
                </a:extLst>
              </p:cNvPr>
              <p:cNvSpPr/>
              <p:nvPr/>
            </p:nvSpPr>
            <p:spPr>
              <a:xfrm>
                <a:off x="4869648" y="4591412"/>
                <a:ext cx="1482539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3">
                    <a:moveTo>
                      <a:pt x="250" y="273"/>
                    </a:moveTo>
                    <a:lnTo>
                      <a:pt x="93" y="0"/>
                    </a:lnTo>
                    <a:lnTo>
                      <a:pt x="0" y="0"/>
                    </a:lnTo>
                    <a:lnTo>
                      <a:pt x="158" y="273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1" name="Freeform: Shape 1106">
                <a:extLst>
                  <a:ext uri="{FF2B5EF4-FFF2-40B4-BE49-F238E27FC236}">
                    <a16:creationId xmlns:a16="http://schemas.microsoft.com/office/drawing/2014/main" id="{55592D1E-3224-4A05-9199-3F11135C3C8A}"/>
                  </a:ext>
                </a:extLst>
              </p:cNvPr>
              <p:cNvSpPr/>
              <p:nvPr/>
            </p:nvSpPr>
            <p:spPr>
              <a:xfrm>
                <a:off x="4869648" y="6201857"/>
                <a:ext cx="1482539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2">
                    <a:moveTo>
                      <a:pt x="250" y="0"/>
                    </a:moveTo>
                    <a:lnTo>
                      <a:pt x="93" y="272"/>
                    </a:lnTo>
                    <a:lnTo>
                      <a:pt x="0" y="27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2" name="Freeform: Shape 1107">
                <a:extLst>
                  <a:ext uri="{FF2B5EF4-FFF2-40B4-BE49-F238E27FC236}">
                    <a16:creationId xmlns:a16="http://schemas.microsoft.com/office/drawing/2014/main" id="{16E22320-4EF4-4B19-BDDD-8D6E59C08F6E}"/>
                  </a:ext>
                </a:extLst>
              </p:cNvPr>
              <p:cNvSpPr/>
              <p:nvPr/>
            </p:nvSpPr>
            <p:spPr>
              <a:xfrm>
                <a:off x="10246085" y="4591412"/>
                <a:ext cx="1476585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9" h="273">
                    <a:moveTo>
                      <a:pt x="249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3" name="Freeform: Shape 1108">
                <a:extLst>
                  <a:ext uri="{FF2B5EF4-FFF2-40B4-BE49-F238E27FC236}">
                    <a16:creationId xmlns:a16="http://schemas.microsoft.com/office/drawing/2014/main" id="{04D98654-4DBF-426E-B76B-98C8EA0A38BC}"/>
                  </a:ext>
                </a:extLst>
              </p:cNvPr>
              <p:cNvSpPr/>
              <p:nvPr/>
            </p:nvSpPr>
            <p:spPr>
              <a:xfrm>
                <a:off x="10246085" y="6201857"/>
                <a:ext cx="1476585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9" h="272">
                    <a:moveTo>
                      <a:pt x="249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4" name="Freeform: Shape 1109">
                <a:extLst>
                  <a:ext uri="{FF2B5EF4-FFF2-40B4-BE49-F238E27FC236}">
                    <a16:creationId xmlns:a16="http://schemas.microsoft.com/office/drawing/2014/main" id="{1882AF87-6743-4749-88DA-BC8FFF054F57}"/>
                  </a:ext>
                </a:extLst>
              </p:cNvPr>
              <p:cNvSpPr/>
              <p:nvPr/>
            </p:nvSpPr>
            <p:spPr>
              <a:xfrm>
                <a:off x="15580843" y="4591412"/>
                <a:ext cx="1482539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3">
                    <a:moveTo>
                      <a:pt x="250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5" name="Freeform: Shape 1110">
                <a:extLst>
                  <a:ext uri="{FF2B5EF4-FFF2-40B4-BE49-F238E27FC236}">
                    <a16:creationId xmlns:a16="http://schemas.microsoft.com/office/drawing/2014/main" id="{3EA5CD42-B9B8-4596-A398-0E1C0F2ABB0D}"/>
                  </a:ext>
                </a:extLst>
              </p:cNvPr>
              <p:cNvSpPr/>
              <p:nvPr/>
            </p:nvSpPr>
            <p:spPr>
              <a:xfrm>
                <a:off x="15580843" y="6201857"/>
                <a:ext cx="1482539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2">
                    <a:moveTo>
                      <a:pt x="250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6" name="Freeform: Shape 1111">
                <a:extLst>
                  <a:ext uri="{FF2B5EF4-FFF2-40B4-BE49-F238E27FC236}">
                    <a16:creationId xmlns:a16="http://schemas.microsoft.com/office/drawing/2014/main" id="{CC71A45D-15DC-47EB-A304-C010C0FB7765}"/>
                  </a:ext>
                </a:extLst>
              </p:cNvPr>
              <p:cNvSpPr/>
              <p:nvPr/>
            </p:nvSpPr>
            <p:spPr>
              <a:xfrm>
                <a:off x="20987033" y="4591412"/>
                <a:ext cx="1470631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" h="273">
                    <a:moveTo>
                      <a:pt x="248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7" name="Freeform: Shape 1112">
                <a:extLst>
                  <a:ext uri="{FF2B5EF4-FFF2-40B4-BE49-F238E27FC236}">
                    <a16:creationId xmlns:a16="http://schemas.microsoft.com/office/drawing/2014/main" id="{A3C009AD-DF17-4EBA-BD09-13095BA918C5}"/>
                  </a:ext>
                </a:extLst>
              </p:cNvPr>
              <p:cNvSpPr/>
              <p:nvPr/>
            </p:nvSpPr>
            <p:spPr>
              <a:xfrm>
                <a:off x="20987033" y="6201857"/>
                <a:ext cx="1470631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" h="272">
                    <a:moveTo>
                      <a:pt x="248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2" name="Freeform: Shape 1113">
                <a:extLst>
                  <a:ext uri="{FF2B5EF4-FFF2-40B4-BE49-F238E27FC236}">
                    <a16:creationId xmlns:a16="http://schemas.microsoft.com/office/drawing/2014/main" id="{03D71C8E-8719-4359-81CB-6C9FF43EDA77}"/>
                  </a:ext>
                </a:extLst>
              </p:cNvPr>
              <p:cNvSpPr/>
              <p:nvPr/>
            </p:nvSpPr>
            <p:spPr>
              <a:xfrm>
                <a:off x="1172232" y="4320385"/>
                <a:ext cx="4334491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29" h="633">
                    <a:moveTo>
                      <a:pt x="187" y="624"/>
                    </a:moveTo>
                    <a:lnTo>
                      <a:pt x="9" y="316"/>
                    </a:lnTo>
                    <a:lnTo>
                      <a:pt x="187" y="9"/>
                    </a:lnTo>
                    <a:lnTo>
                      <a:pt x="542" y="9"/>
                    </a:lnTo>
                    <a:lnTo>
                      <a:pt x="720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29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3" name="Freeform: Shape 1114">
                <a:extLst>
                  <a:ext uri="{FF2B5EF4-FFF2-40B4-BE49-F238E27FC236}">
                    <a16:creationId xmlns:a16="http://schemas.microsoft.com/office/drawing/2014/main" id="{68C88F98-9FCE-4BBC-8990-8A9064D0A3D1}"/>
                  </a:ext>
                </a:extLst>
              </p:cNvPr>
              <p:cNvSpPr/>
              <p:nvPr/>
            </p:nvSpPr>
            <p:spPr>
              <a:xfrm>
                <a:off x="1463977" y="4591412"/>
                <a:ext cx="3751002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31" h="273">
                    <a:moveTo>
                      <a:pt x="159" y="0"/>
                    </a:moveTo>
                    <a:lnTo>
                      <a:pt x="473" y="0"/>
                    </a:lnTo>
                    <a:lnTo>
                      <a:pt x="631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4" name="Freeform: Shape 1115">
                <a:extLst>
                  <a:ext uri="{FF2B5EF4-FFF2-40B4-BE49-F238E27FC236}">
                    <a16:creationId xmlns:a16="http://schemas.microsoft.com/office/drawing/2014/main" id="{F635AB00-5E91-4ACD-BA12-2E8C793C88BA}"/>
                  </a:ext>
                </a:extLst>
              </p:cNvPr>
              <p:cNvSpPr/>
              <p:nvPr/>
            </p:nvSpPr>
            <p:spPr>
              <a:xfrm>
                <a:off x="1463977" y="6201857"/>
                <a:ext cx="3751002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31" h="272">
                    <a:moveTo>
                      <a:pt x="159" y="272"/>
                    </a:moveTo>
                    <a:lnTo>
                      <a:pt x="473" y="272"/>
                    </a:lnTo>
                    <a:lnTo>
                      <a:pt x="6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5" name="Freeform: Shape 1293">
                <a:extLst>
                  <a:ext uri="{FF2B5EF4-FFF2-40B4-BE49-F238E27FC236}">
                    <a16:creationId xmlns:a16="http://schemas.microsoft.com/office/drawing/2014/main" id="{DE8C8D20-88BD-4672-82E8-025915201E5E}"/>
                  </a:ext>
                </a:extLst>
              </p:cNvPr>
              <p:cNvSpPr/>
              <p:nvPr/>
            </p:nvSpPr>
            <p:spPr>
              <a:xfrm>
                <a:off x="6542698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9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20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30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6" name="Freeform: Shape 1294">
                <a:extLst>
                  <a:ext uri="{FF2B5EF4-FFF2-40B4-BE49-F238E27FC236}">
                    <a16:creationId xmlns:a16="http://schemas.microsoft.com/office/drawing/2014/main" id="{E37D070A-0450-4F4E-A16E-9F424DEE5EDE}"/>
                  </a:ext>
                </a:extLst>
              </p:cNvPr>
              <p:cNvSpPr/>
              <p:nvPr/>
            </p:nvSpPr>
            <p:spPr>
              <a:xfrm>
                <a:off x="6846367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6" y="0"/>
                    </a:moveTo>
                    <a:lnTo>
                      <a:pt x="471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7" name="Freeform: Shape 1295">
                <a:extLst>
                  <a:ext uri="{FF2B5EF4-FFF2-40B4-BE49-F238E27FC236}">
                    <a16:creationId xmlns:a16="http://schemas.microsoft.com/office/drawing/2014/main" id="{93EA0055-5861-4427-B6A8-E4CD640EADCA}"/>
                  </a:ext>
                </a:extLst>
              </p:cNvPr>
              <p:cNvSpPr/>
              <p:nvPr/>
            </p:nvSpPr>
            <p:spPr>
              <a:xfrm>
                <a:off x="6846367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6" y="272"/>
                    </a:moveTo>
                    <a:lnTo>
                      <a:pt x="471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8" name="Freeform: Shape 1473">
                <a:extLst>
                  <a:ext uri="{FF2B5EF4-FFF2-40B4-BE49-F238E27FC236}">
                    <a16:creationId xmlns:a16="http://schemas.microsoft.com/office/drawing/2014/main" id="{BB4538F4-F15D-4CC8-8C35-8674F7FE8656}"/>
                  </a:ext>
                </a:extLst>
              </p:cNvPr>
              <p:cNvSpPr/>
              <p:nvPr/>
            </p:nvSpPr>
            <p:spPr>
              <a:xfrm>
                <a:off x="11913197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9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19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30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2" name="Freeform: Shape 1474">
                <a:extLst>
                  <a:ext uri="{FF2B5EF4-FFF2-40B4-BE49-F238E27FC236}">
                    <a16:creationId xmlns:a16="http://schemas.microsoft.com/office/drawing/2014/main" id="{6E3B4CD3-11F5-4000-9F66-C0DAD930A409}"/>
                  </a:ext>
                </a:extLst>
              </p:cNvPr>
              <p:cNvSpPr/>
              <p:nvPr/>
            </p:nvSpPr>
            <p:spPr>
              <a:xfrm>
                <a:off x="12216833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6" y="0"/>
                    </a:moveTo>
                    <a:lnTo>
                      <a:pt x="472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3" name="Freeform: Shape 1475">
                <a:extLst>
                  <a:ext uri="{FF2B5EF4-FFF2-40B4-BE49-F238E27FC236}">
                    <a16:creationId xmlns:a16="http://schemas.microsoft.com/office/drawing/2014/main" id="{14D43519-D3F8-4B1A-875B-6513E8166832}"/>
                  </a:ext>
                </a:extLst>
              </p:cNvPr>
              <p:cNvSpPr/>
              <p:nvPr/>
            </p:nvSpPr>
            <p:spPr>
              <a:xfrm>
                <a:off x="12216833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6" y="272"/>
                    </a:moveTo>
                    <a:lnTo>
                      <a:pt x="472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4" name="Freeform: Shape 1653">
                <a:extLst>
                  <a:ext uri="{FF2B5EF4-FFF2-40B4-BE49-F238E27FC236}">
                    <a16:creationId xmlns:a16="http://schemas.microsoft.com/office/drawing/2014/main" id="{FFD67B9B-9F98-4FE8-A77C-C64102A6C1FF}"/>
                  </a:ext>
                </a:extLst>
              </p:cNvPr>
              <p:cNvSpPr/>
              <p:nvPr/>
            </p:nvSpPr>
            <p:spPr>
              <a:xfrm>
                <a:off x="17283679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11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19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6" y="633"/>
                    </a:lnTo>
                    <a:lnTo>
                      <a:pt x="730" y="316"/>
                    </a:lnTo>
                    <a:lnTo>
                      <a:pt x="546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5" name="Freeform: Shape 1654">
                <a:extLst>
                  <a:ext uri="{FF2B5EF4-FFF2-40B4-BE49-F238E27FC236}">
                    <a16:creationId xmlns:a16="http://schemas.microsoft.com/office/drawing/2014/main" id="{AE05929D-0135-44BC-AE1F-3E3544D915CE}"/>
                  </a:ext>
                </a:extLst>
              </p:cNvPr>
              <p:cNvSpPr/>
              <p:nvPr/>
            </p:nvSpPr>
            <p:spPr>
              <a:xfrm>
                <a:off x="17581378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7" y="0"/>
                    </a:moveTo>
                    <a:lnTo>
                      <a:pt x="473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9" name="Freeform: Shape 1655">
                <a:extLst>
                  <a:ext uri="{FF2B5EF4-FFF2-40B4-BE49-F238E27FC236}">
                    <a16:creationId xmlns:a16="http://schemas.microsoft.com/office/drawing/2014/main" id="{78390806-88A6-4C98-868E-ED76307F2620}"/>
                  </a:ext>
                </a:extLst>
              </p:cNvPr>
              <p:cNvSpPr/>
              <p:nvPr/>
            </p:nvSpPr>
            <p:spPr>
              <a:xfrm>
                <a:off x="17581378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7" y="272"/>
                    </a:moveTo>
                    <a:lnTo>
                      <a:pt x="473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</p:grpSp>
        <p:sp>
          <p:nvSpPr>
            <p:cNvPr id="32" name="Rectangle 793">
              <a:extLst>
                <a:ext uri="{FF2B5EF4-FFF2-40B4-BE49-F238E27FC236}">
                  <a16:creationId xmlns:a16="http://schemas.microsoft.com/office/drawing/2014/main" id="{0012FFE0-F81F-4ACF-8561-2518A2DF35E4}"/>
                </a:ext>
              </a:extLst>
            </p:cNvPr>
            <p:cNvSpPr/>
            <p:nvPr/>
          </p:nvSpPr>
          <p:spPr>
            <a:xfrm>
              <a:off x="2549490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36" name="Rectangle 794">
              <a:extLst>
                <a:ext uri="{FF2B5EF4-FFF2-40B4-BE49-F238E27FC236}">
                  <a16:creationId xmlns:a16="http://schemas.microsoft.com/office/drawing/2014/main" id="{17C88958-7360-4157-8F2F-A5A211B82A84}"/>
                </a:ext>
              </a:extLst>
            </p:cNvPr>
            <p:cNvSpPr/>
            <p:nvPr/>
          </p:nvSpPr>
          <p:spPr>
            <a:xfrm>
              <a:off x="7922934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38" name="Rectangle 795">
              <a:extLst>
                <a:ext uri="{FF2B5EF4-FFF2-40B4-BE49-F238E27FC236}">
                  <a16:creationId xmlns:a16="http://schemas.microsoft.com/office/drawing/2014/main" id="{E3B4E8E0-886F-4BB3-95DD-E6F169429B35}"/>
                </a:ext>
              </a:extLst>
            </p:cNvPr>
            <p:cNvSpPr/>
            <p:nvPr/>
          </p:nvSpPr>
          <p:spPr>
            <a:xfrm>
              <a:off x="13293432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O</a:t>
              </a:r>
            </a:p>
          </p:txBody>
        </p:sp>
        <p:sp>
          <p:nvSpPr>
            <p:cNvPr id="39" name="Rectangle 796">
              <a:extLst>
                <a:ext uri="{FF2B5EF4-FFF2-40B4-BE49-F238E27FC236}">
                  <a16:creationId xmlns:a16="http://schemas.microsoft.com/office/drawing/2014/main" id="{F5DCA90F-5FCC-4AA4-A64A-2EEB68008CED}"/>
                </a:ext>
              </a:extLst>
            </p:cNvPr>
            <p:cNvSpPr/>
            <p:nvPr/>
          </p:nvSpPr>
          <p:spPr>
            <a:xfrm>
              <a:off x="18660938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T</a:t>
              </a:r>
            </a:p>
          </p:txBody>
        </p:sp>
      </p:grpSp>
      <p:grpSp>
        <p:nvGrpSpPr>
          <p:cNvPr id="70" name="Group 797">
            <a:extLst>
              <a:ext uri="{FF2B5EF4-FFF2-40B4-BE49-F238E27FC236}">
                <a16:creationId xmlns:a16="http://schemas.microsoft.com/office/drawing/2014/main" id="{4FF649C1-D8F3-4945-AAC6-D9F9D45B7CD8}"/>
              </a:ext>
            </a:extLst>
          </p:cNvPr>
          <p:cNvGrpSpPr/>
          <p:nvPr/>
        </p:nvGrpSpPr>
        <p:grpSpPr>
          <a:xfrm>
            <a:off x="434767" y="4304874"/>
            <a:ext cx="3375139" cy="1252525"/>
            <a:chOff x="13709068" y="6983819"/>
            <a:chExt cx="4584275" cy="192437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2B1D38A-DE5F-410F-B45F-7F8C5BC45A41}"/>
                </a:ext>
              </a:extLst>
            </p:cNvPr>
            <p:cNvSpPr txBox="1"/>
            <p:nvPr/>
          </p:nvSpPr>
          <p:spPr>
            <a:xfrm>
              <a:off x="13709068" y="7421619"/>
              <a:ext cx="4584275" cy="148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뉴스 </a:t>
              </a:r>
              <a:r>
                <a:rPr lang="en-US" altLang="ko-KR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data 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기반 키워드 적용으로 수치 </a:t>
              </a:r>
              <a:r>
                <a:rPr lang="en-US" altLang="ko-KR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data 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이외의 투자 심리 반영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전기차 분야 예측 기능 제공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099A400-6E02-4A72-8C6E-57E1B40B5C7C}"/>
                </a:ext>
              </a:extLst>
            </p:cNvPr>
            <p:cNvSpPr txBox="1"/>
            <p:nvPr/>
          </p:nvSpPr>
          <p:spPr>
            <a:xfrm>
              <a:off x="14651904" y="6983819"/>
              <a:ext cx="1554576" cy="49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Strengths</a:t>
              </a:r>
            </a:p>
          </p:txBody>
        </p:sp>
      </p:grpSp>
      <p:grpSp>
        <p:nvGrpSpPr>
          <p:cNvPr id="73" name="Group 800">
            <a:extLst>
              <a:ext uri="{FF2B5EF4-FFF2-40B4-BE49-F238E27FC236}">
                <a16:creationId xmlns:a16="http://schemas.microsoft.com/office/drawing/2014/main" id="{4D207AD2-6085-4AED-917C-1D569641832C}"/>
              </a:ext>
            </a:extLst>
          </p:cNvPr>
          <p:cNvGrpSpPr/>
          <p:nvPr/>
        </p:nvGrpSpPr>
        <p:grpSpPr>
          <a:xfrm>
            <a:off x="6512689" y="4264457"/>
            <a:ext cx="2789371" cy="1305550"/>
            <a:chOff x="14141431" y="6836170"/>
            <a:chExt cx="4767179" cy="20058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C4DE94-9630-4045-8B5A-4EC3CF390DFA}"/>
                </a:ext>
              </a:extLst>
            </p:cNvPr>
            <p:cNvSpPr txBox="1"/>
            <p:nvPr/>
          </p:nvSpPr>
          <p:spPr>
            <a:xfrm>
              <a:off x="14141431" y="7355438"/>
              <a:ext cx="4767179" cy="148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지속 성장하고 있는 </a:t>
              </a:r>
              <a:r>
                <a:rPr lang="ko-KR" altLang="en-US" sz="1300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로보어드바이저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 시장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신규 투자자수 증가</a:t>
              </a:r>
              <a:endParaRPr 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3809723-6A39-431F-95B8-C39A9EBFF120}"/>
                </a:ext>
              </a:extLst>
            </p:cNvPr>
            <p:cNvSpPr txBox="1"/>
            <p:nvPr/>
          </p:nvSpPr>
          <p:spPr>
            <a:xfrm>
              <a:off x="14332915" y="6836170"/>
              <a:ext cx="2339852" cy="49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Opportunity</a:t>
              </a:r>
            </a:p>
          </p:txBody>
        </p:sp>
      </p:grpSp>
      <p:grpSp>
        <p:nvGrpSpPr>
          <p:cNvPr id="76" name="Group 803">
            <a:extLst>
              <a:ext uri="{FF2B5EF4-FFF2-40B4-BE49-F238E27FC236}">
                <a16:creationId xmlns:a16="http://schemas.microsoft.com/office/drawing/2014/main" id="{874B3707-614D-4F1D-AF81-DBC83B4B2308}"/>
              </a:ext>
            </a:extLst>
          </p:cNvPr>
          <p:cNvGrpSpPr/>
          <p:nvPr/>
        </p:nvGrpSpPr>
        <p:grpSpPr>
          <a:xfrm>
            <a:off x="8667427" y="4246173"/>
            <a:ext cx="3071293" cy="1305550"/>
            <a:chOff x="13269857" y="7027919"/>
            <a:chExt cx="4718734" cy="200584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7569F78-C7AC-427B-B2A2-DF89BD9575A1}"/>
                </a:ext>
              </a:extLst>
            </p:cNvPr>
            <p:cNvSpPr txBox="1"/>
            <p:nvPr/>
          </p:nvSpPr>
          <p:spPr>
            <a:xfrm>
              <a:off x="13269857" y="7547187"/>
              <a:ext cx="4718734" cy="148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신생분야이기 때문에 산업안정성 낮음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미래에 있을 새로운 변수에 대응하기 어려움</a:t>
              </a:r>
              <a:endParaRPr 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ADC10B-6B27-4D4A-9926-CA6C43A3ED44}"/>
                </a:ext>
              </a:extLst>
            </p:cNvPr>
            <p:cNvSpPr txBox="1"/>
            <p:nvPr/>
          </p:nvSpPr>
          <p:spPr>
            <a:xfrm>
              <a:off x="14754947" y="7027919"/>
              <a:ext cx="1422543" cy="49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Threats</a:t>
              </a:r>
            </a:p>
          </p:txBody>
        </p:sp>
      </p:grpSp>
      <p:grpSp>
        <p:nvGrpSpPr>
          <p:cNvPr id="81" name="Group 806">
            <a:extLst>
              <a:ext uri="{FF2B5EF4-FFF2-40B4-BE49-F238E27FC236}">
                <a16:creationId xmlns:a16="http://schemas.microsoft.com/office/drawing/2014/main" id="{06CFE709-1555-44DC-A813-59819C25B055}"/>
              </a:ext>
            </a:extLst>
          </p:cNvPr>
          <p:cNvGrpSpPr/>
          <p:nvPr/>
        </p:nvGrpSpPr>
        <p:grpSpPr>
          <a:xfrm>
            <a:off x="3548222" y="4264456"/>
            <a:ext cx="3386444" cy="1004501"/>
            <a:chOff x="18399366" y="6261086"/>
            <a:chExt cx="4766391" cy="154331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B7BE25E-3F87-40EC-AD7E-05861B63B007}"/>
                </a:ext>
              </a:extLst>
            </p:cNvPr>
            <p:cNvSpPr txBox="1"/>
            <p:nvPr/>
          </p:nvSpPr>
          <p:spPr>
            <a:xfrm>
              <a:off x="18415278" y="6778870"/>
              <a:ext cx="4750479" cy="1025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전기차 관련 </a:t>
              </a:r>
              <a:r>
                <a:rPr lang="en-US" altLang="ko-KR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5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개 종목만 예측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연계되어 있는 증권사 없음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1FC22E9-8D46-4B8D-948E-52FAEED852D4}"/>
                </a:ext>
              </a:extLst>
            </p:cNvPr>
            <p:cNvSpPr txBox="1"/>
            <p:nvPr/>
          </p:nvSpPr>
          <p:spPr>
            <a:xfrm>
              <a:off x="18399366" y="6261086"/>
              <a:ext cx="3091185" cy="49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Weakness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37A049E-342D-486A-93DF-44459D7693F9}"/>
              </a:ext>
            </a:extLst>
          </p:cNvPr>
          <p:cNvSpPr txBox="1"/>
          <p:nvPr/>
        </p:nvSpPr>
        <p:spPr>
          <a:xfrm>
            <a:off x="1153153" y="515266"/>
            <a:ext cx="999117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Black" panose="020F0502020204030203" pitchFamily="34" charset="0"/>
              </a:rPr>
              <a:t>S.W.O.T DIAGRAM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62AE00-8808-439B-99EF-65316FD3AD17}"/>
              </a:ext>
            </a:extLst>
          </p:cNvPr>
          <p:cNvSpPr/>
          <p:nvPr/>
        </p:nvSpPr>
        <p:spPr>
          <a:xfrm>
            <a:off x="3384420" y="1085014"/>
            <a:ext cx="5472366" cy="806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슬라이드 번호 개체 틀 2">
            <a:extLst>
              <a:ext uri="{FF2B5EF4-FFF2-40B4-BE49-F238E27FC236}">
                <a16:creationId xmlns:a16="http://schemas.microsoft.com/office/drawing/2014/main" id="{D7EF4F1C-7E1B-4E34-9303-1C68F4E792B4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57C2761-3003-4523-BB46-63FEC9D2DAF5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B7C50A-6337-4195-9B1F-F4745D6D7CFA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698AA2-4CAF-4246-BC52-9016338CAB4D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5C2079-0755-4DB6-85FE-14392D2D265B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SWOT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016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ounded Rectangle 2241">
            <a:extLst>
              <a:ext uri="{FF2B5EF4-FFF2-40B4-BE49-F238E27FC236}">
                <a16:creationId xmlns:a16="http://schemas.microsoft.com/office/drawing/2014/main" id="{7F4EDBD2-587F-49DA-802C-059417B6C9A6}"/>
              </a:ext>
            </a:extLst>
          </p:cNvPr>
          <p:cNvSpPr/>
          <p:nvPr/>
        </p:nvSpPr>
        <p:spPr>
          <a:xfrm>
            <a:off x="8195842" y="1807895"/>
            <a:ext cx="3649476" cy="11937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0" name="Rounded Rectangle 2240">
            <a:extLst>
              <a:ext uri="{FF2B5EF4-FFF2-40B4-BE49-F238E27FC236}">
                <a16:creationId xmlns:a16="http://schemas.microsoft.com/office/drawing/2014/main" id="{EC7C7F8D-63CF-494B-B18E-7B3648D0775A}"/>
              </a:ext>
            </a:extLst>
          </p:cNvPr>
          <p:cNvSpPr/>
          <p:nvPr/>
        </p:nvSpPr>
        <p:spPr>
          <a:xfrm>
            <a:off x="8246642" y="4705636"/>
            <a:ext cx="3649475" cy="119372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00" name="Freeform: Shape 7393">
            <a:extLst>
              <a:ext uri="{FF2B5EF4-FFF2-40B4-BE49-F238E27FC236}">
                <a16:creationId xmlns:a16="http://schemas.microsoft.com/office/drawing/2014/main" id="{D2401CBB-A39F-4A02-9862-9675337EDDF0}"/>
              </a:ext>
            </a:extLst>
          </p:cNvPr>
          <p:cNvSpPr/>
          <p:nvPr/>
        </p:nvSpPr>
        <p:spPr>
          <a:xfrm>
            <a:off x="7856100" y="5030994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5" name="Freeform: Shape 7381">
            <a:extLst>
              <a:ext uri="{FF2B5EF4-FFF2-40B4-BE49-F238E27FC236}">
                <a16:creationId xmlns:a16="http://schemas.microsoft.com/office/drawing/2014/main" id="{51611149-A539-4028-965D-E271C6925114}"/>
              </a:ext>
            </a:extLst>
          </p:cNvPr>
          <p:cNvSpPr/>
          <p:nvPr/>
        </p:nvSpPr>
        <p:spPr>
          <a:xfrm>
            <a:off x="6785767" y="5324070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8" name="Freeform: Shape 7393">
            <a:extLst>
              <a:ext uri="{FF2B5EF4-FFF2-40B4-BE49-F238E27FC236}">
                <a16:creationId xmlns:a16="http://schemas.microsoft.com/office/drawing/2014/main" id="{6B1E2DCC-4C4A-4CD4-BD63-C61A9F05DD9D}"/>
              </a:ext>
            </a:extLst>
          </p:cNvPr>
          <p:cNvSpPr/>
          <p:nvPr/>
        </p:nvSpPr>
        <p:spPr>
          <a:xfrm>
            <a:off x="7839444" y="2074117"/>
            <a:ext cx="725058" cy="689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42" name="Rounded Rectangle 2239">
            <a:extLst>
              <a:ext uri="{FF2B5EF4-FFF2-40B4-BE49-F238E27FC236}">
                <a16:creationId xmlns:a16="http://schemas.microsoft.com/office/drawing/2014/main" id="{6FC95C61-81B4-4EC7-938C-A42E387DDB95}"/>
              </a:ext>
            </a:extLst>
          </p:cNvPr>
          <p:cNvSpPr/>
          <p:nvPr/>
        </p:nvSpPr>
        <p:spPr>
          <a:xfrm>
            <a:off x="370325" y="4695048"/>
            <a:ext cx="3671033" cy="11937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93" name="Freeform: Shape 7393">
            <a:extLst>
              <a:ext uri="{FF2B5EF4-FFF2-40B4-BE49-F238E27FC236}">
                <a16:creationId xmlns:a16="http://schemas.microsoft.com/office/drawing/2014/main" id="{F353304B-D6D7-4A9F-8959-BC930F4D31AC}"/>
              </a:ext>
            </a:extLst>
          </p:cNvPr>
          <p:cNvSpPr/>
          <p:nvPr/>
        </p:nvSpPr>
        <p:spPr>
          <a:xfrm>
            <a:off x="3828244" y="4972196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0" name="Freeform: Shape 7381">
            <a:extLst>
              <a:ext uri="{FF2B5EF4-FFF2-40B4-BE49-F238E27FC236}">
                <a16:creationId xmlns:a16="http://schemas.microsoft.com/office/drawing/2014/main" id="{7F361228-E4B7-46CB-B8FB-5DAD2D47F3A6}"/>
              </a:ext>
            </a:extLst>
          </p:cNvPr>
          <p:cNvSpPr/>
          <p:nvPr/>
        </p:nvSpPr>
        <p:spPr>
          <a:xfrm>
            <a:off x="3957293" y="5284153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143" name="Rounded Rectangle 5">
            <a:extLst>
              <a:ext uri="{FF2B5EF4-FFF2-40B4-BE49-F238E27FC236}">
                <a16:creationId xmlns:a16="http://schemas.microsoft.com/office/drawing/2014/main" id="{334CEE7C-8178-407F-9C9E-D580781AA7DB}"/>
              </a:ext>
            </a:extLst>
          </p:cNvPr>
          <p:cNvSpPr/>
          <p:nvPr/>
        </p:nvSpPr>
        <p:spPr>
          <a:xfrm>
            <a:off x="370325" y="1828802"/>
            <a:ext cx="3671033" cy="119372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4" name="Freeform: Shape 7381">
            <a:extLst>
              <a:ext uri="{FF2B5EF4-FFF2-40B4-BE49-F238E27FC236}">
                <a16:creationId xmlns:a16="http://schemas.microsoft.com/office/drawing/2014/main" id="{59374CC2-EC88-4607-91ED-8B14C3BAAA04}"/>
              </a:ext>
            </a:extLst>
          </p:cNvPr>
          <p:cNvSpPr/>
          <p:nvPr/>
        </p:nvSpPr>
        <p:spPr>
          <a:xfrm>
            <a:off x="3947789" y="2417743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9FA0126-A443-42C3-86DC-97E1D4F35FE1}"/>
              </a:ext>
            </a:extLst>
          </p:cNvPr>
          <p:cNvSpPr txBox="1"/>
          <p:nvPr/>
        </p:nvSpPr>
        <p:spPr>
          <a:xfrm>
            <a:off x="1153153" y="515266"/>
            <a:ext cx="999117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Black" panose="020F0502020204030203" pitchFamily="34" charset="0"/>
              </a:rPr>
              <a:t>S.W.O.</a:t>
            </a:r>
            <a:r>
              <a:rPr lang="en-US" sz="3000" b="1" dirty="0">
                <a:solidFill>
                  <a:srgbClr val="44546A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Black" panose="020F0502020204030203" pitchFamily="34" charset="0"/>
              </a:rPr>
              <a:t>T </a:t>
            </a:r>
            <a:r>
              <a:rPr lang="en-US" altLang="ko-KR" sz="3000" b="1" i="0" dirty="0">
                <a:solidFill>
                  <a:srgbClr val="44546A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analysis</a:t>
            </a:r>
            <a:endParaRPr lang="en-US" sz="3000" b="1" dirty="0">
              <a:solidFill>
                <a:srgbClr val="44546A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Lato Black" panose="020F0502020204030203" pitchFamily="34" charset="0"/>
            </a:endParaRPr>
          </a:p>
        </p:txBody>
      </p:sp>
      <p:sp>
        <p:nvSpPr>
          <p:cNvPr id="150" name="Freeform: Shape 7380">
            <a:extLst>
              <a:ext uri="{FF2B5EF4-FFF2-40B4-BE49-F238E27FC236}">
                <a16:creationId xmlns:a16="http://schemas.microsoft.com/office/drawing/2014/main" id="{D8DD25E2-6D35-4F85-A70E-753569151BFD}"/>
              </a:ext>
            </a:extLst>
          </p:cNvPr>
          <p:cNvSpPr/>
          <p:nvPr/>
        </p:nvSpPr>
        <p:spPr>
          <a:xfrm>
            <a:off x="5358947" y="2427717"/>
            <a:ext cx="98342" cy="29552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" h="1077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55" name="Freeform: Shape 7393">
            <a:extLst>
              <a:ext uri="{FF2B5EF4-FFF2-40B4-BE49-F238E27FC236}">
                <a16:creationId xmlns:a16="http://schemas.microsoft.com/office/drawing/2014/main" id="{C6F4578D-65F9-441B-A8E8-94D4A1B20DE8}"/>
              </a:ext>
            </a:extLst>
          </p:cNvPr>
          <p:cNvSpPr/>
          <p:nvPr/>
        </p:nvSpPr>
        <p:spPr>
          <a:xfrm>
            <a:off x="3784440" y="2069795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5" name="Freeform: Shape 8429">
            <a:extLst>
              <a:ext uri="{FF2B5EF4-FFF2-40B4-BE49-F238E27FC236}">
                <a16:creationId xmlns:a16="http://schemas.microsoft.com/office/drawing/2014/main" id="{5D27781D-1E11-4907-BB3C-1F7A790D3EDC}"/>
              </a:ext>
            </a:extLst>
          </p:cNvPr>
          <p:cNvSpPr/>
          <p:nvPr/>
        </p:nvSpPr>
        <p:spPr>
          <a:xfrm>
            <a:off x="7932105" y="5083837"/>
            <a:ext cx="615054" cy="5783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6" name="Freeform: Shape 8430">
            <a:extLst>
              <a:ext uri="{FF2B5EF4-FFF2-40B4-BE49-F238E27FC236}">
                <a16:creationId xmlns:a16="http://schemas.microsoft.com/office/drawing/2014/main" id="{E7E27B77-0826-4E67-A7DF-C509FB8810EC}"/>
              </a:ext>
            </a:extLst>
          </p:cNvPr>
          <p:cNvSpPr/>
          <p:nvPr/>
        </p:nvSpPr>
        <p:spPr>
          <a:xfrm>
            <a:off x="3860928" y="5011075"/>
            <a:ext cx="613550" cy="6161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7" name="Freeform: Shape 8432">
            <a:extLst>
              <a:ext uri="{FF2B5EF4-FFF2-40B4-BE49-F238E27FC236}">
                <a16:creationId xmlns:a16="http://schemas.microsoft.com/office/drawing/2014/main" id="{ED5959F1-4D29-44B3-8186-C3DE7391E199}"/>
              </a:ext>
            </a:extLst>
          </p:cNvPr>
          <p:cNvSpPr/>
          <p:nvPr/>
        </p:nvSpPr>
        <p:spPr>
          <a:xfrm>
            <a:off x="3815528" y="2108040"/>
            <a:ext cx="613550" cy="6186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8" name="Freeform: Shape 8606">
            <a:extLst>
              <a:ext uri="{FF2B5EF4-FFF2-40B4-BE49-F238E27FC236}">
                <a16:creationId xmlns:a16="http://schemas.microsoft.com/office/drawing/2014/main" id="{E1A67CC2-8E2D-425A-AE23-A5A447AF1ED5}"/>
              </a:ext>
            </a:extLst>
          </p:cNvPr>
          <p:cNvSpPr/>
          <p:nvPr/>
        </p:nvSpPr>
        <p:spPr>
          <a:xfrm>
            <a:off x="3810161" y="2409965"/>
            <a:ext cx="613550" cy="3080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121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9" name="Freeform: Shape 8608">
            <a:extLst>
              <a:ext uri="{FF2B5EF4-FFF2-40B4-BE49-F238E27FC236}">
                <a16:creationId xmlns:a16="http://schemas.microsoft.com/office/drawing/2014/main" id="{592C2AD1-481E-447C-9457-30073A2048F3}"/>
              </a:ext>
            </a:extLst>
          </p:cNvPr>
          <p:cNvSpPr/>
          <p:nvPr/>
        </p:nvSpPr>
        <p:spPr>
          <a:xfrm>
            <a:off x="3860928" y="5319133"/>
            <a:ext cx="613550" cy="3080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121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70" name="Freeform: Shape 8609">
            <a:extLst>
              <a:ext uri="{FF2B5EF4-FFF2-40B4-BE49-F238E27FC236}">
                <a16:creationId xmlns:a16="http://schemas.microsoft.com/office/drawing/2014/main" id="{AE24F0A1-6406-492E-B766-560AA6AB0AD5}"/>
              </a:ext>
            </a:extLst>
          </p:cNvPr>
          <p:cNvSpPr/>
          <p:nvPr/>
        </p:nvSpPr>
        <p:spPr>
          <a:xfrm>
            <a:off x="7931961" y="5367757"/>
            <a:ext cx="614098" cy="2772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121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72" name="Oval 3">
            <a:extLst>
              <a:ext uri="{FF2B5EF4-FFF2-40B4-BE49-F238E27FC236}">
                <a16:creationId xmlns:a16="http://schemas.microsoft.com/office/drawing/2014/main" id="{E96E1118-BAB2-429F-9A34-880E62D87EF5}"/>
              </a:ext>
            </a:extLst>
          </p:cNvPr>
          <p:cNvSpPr/>
          <p:nvPr/>
        </p:nvSpPr>
        <p:spPr>
          <a:xfrm>
            <a:off x="5030190" y="2755642"/>
            <a:ext cx="2099258" cy="20093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3" name="Rectangle 2225">
            <a:extLst>
              <a:ext uri="{FF2B5EF4-FFF2-40B4-BE49-F238E27FC236}">
                <a16:creationId xmlns:a16="http://schemas.microsoft.com/office/drawing/2014/main" id="{53BFD03A-096E-4D63-800C-BA31174E8DE6}"/>
              </a:ext>
            </a:extLst>
          </p:cNvPr>
          <p:cNvSpPr/>
          <p:nvPr/>
        </p:nvSpPr>
        <p:spPr>
          <a:xfrm>
            <a:off x="3339293" y="2212425"/>
            <a:ext cx="15672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SO</a:t>
            </a:r>
          </a:p>
        </p:txBody>
      </p:sp>
      <p:sp>
        <p:nvSpPr>
          <p:cNvPr id="175" name="Rectangle 2227">
            <a:extLst>
              <a:ext uri="{FF2B5EF4-FFF2-40B4-BE49-F238E27FC236}">
                <a16:creationId xmlns:a16="http://schemas.microsoft.com/office/drawing/2014/main" id="{F4C37654-5B78-4894-A06B-B0C3EA96F283}"/>
              </a:ext>
            </a:extLst>
          </p:cNvPr>
          <p:cNvSpPr/>
          <p:nvPr/>
        </p:nvSpPr>
        <p:spPr>
          <a:xfrm>
            <a:off x="3363337" y="5096427"/>
            <a:ext cx="15672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ST</a:t>
            </a:r>
          </a:p>
        </p:txBody>
      </p:sp>
      <p:sp>
        <p:nvSpPr>
          <p:cNvPr id="176" name="Rectangle 2228">
            <a:extLst>
              <a:ext uri="{FF2B5EF4-FFF2-40B4-BE49-F238E27FC236}">
                <a16:creationId xmlns:a16="http://schemas.microsoft.com/office/drawing/2014/main" id="{95327912-AE3F-4C76-B2A1-7CC2C0161385}"/>
              </a:ext>
            </a:extLst>
          </p:cNvPr>
          <p:cNvSpPr/>
          <p:nvPr/>
        </p:nvSpPr>
        <p:spPr>
          <a:xfrm>
            <a:off x="7880451" y="5162035"/>
            <a:ext cx="70431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WT</a:t>
            </a:r>
          </a:p>
        </p:txBody>
      </p:sp>
      <p:grpSp>
        <p:nvGrpSpPr>
          <p:cNvPr id="177" name="Group 2229">
            <a:extLst>
              <a:ext uri="{FF2B5EF4-FFF2-40B4-BE49-F238E27FC236}">
                <a16:creationId xmlns:a16="http://schemas.microsoft.com/office/drawing/2014/main" id="{D11E92A3-809F-49B0-977D-EF08C4C36086}"/>
              </a:ext>
            </a:extLst>
          </p:cNvPr>
          <p:cNvGrpSpPr/>
          <p:nvPr/>
        </p:nvGrpSpPr>
        <p:grpSpPr>
          <a:xfrm>
            <a:off x="492265" y="1840423"/>
            <a:ext cx="11269000" cy="1039492"/>
            <a:chOff x="931062" y="4364560"/>
            <a:chExt cx="15741290" cy="158784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3E4D52E-35A7-40FA-B265-0B999B98910B}"/>
                </a:ext>
              </a:extLst>
            </p:cNvPr>
            <p:cNvSpPr txBox="1"/>
            <p:nvPr/>
          </p:nvSpPr>
          <p:spPr>
            <a:xfrm>
              <a:off x="931062" y="4932802"/>
              <a:ext cx="4163224" cy="101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전기차에 관심 있는 신규 투자자 집중 </a:t>
              </a:r>
              <a:endParaRPr lang="en-US" altLang="ko-KR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마케팅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FFF2A3D-AD3A-4526-BA76-E80AA214714D}"/>
                </a:ext>
              </a:extLst>
            </p:cNvPr>
            <p:cNvSpPr txBox="1"/>
            <p:nvPr/>
          </p:nvSpPr>
          <p:spPr>
            <a:xfrm>
              <a:off x="10044512" y="4744623"/>
              <a:ext cx="6617924" cy="101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 각 증권사에 전기차 분야 주식 예측 </a:t>
              </a:r>
              <a:endParaRPr lang="en-US" altLang="ko-KR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솔루션 제공 문의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5686D36-FF9B-4B33-A398-91413E932B02}"/>
                </a:ext>
              </a:extLst>
            </p:cNvPr>
            <p:cNvSpPr txBox="1"/>
            <p:nvPr/>
          </p:nvSpPr>
          <p:spPr>
            <a:xfrm>
              <a:off x="14331959" y="4364560"/>
              <a:ext cx="2340393" cy="493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W-O </a:t>
              </a:r>
              <a:r>
                <a:rPr lang="ko-KR" alt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endParaRPr>
            </a:p>
          </p:txBody>
        </p:sp>
      </p:grpSp>
      <p:grpSp>
        <p:nvGrpSpPr>
          <p:cNvPr id="182" name="Group 2234">
            <a:extLst>
              <a:ext uri="{FF2B5EF4-FFF2-40B4-BE49-F238E27FC236}">
                <a16:creationId xmlns:a16="http://schemas.microsoft.com/office/drawing/2014/main" id="{3E52C845-78BE-4349-9FE9-DD137B49E437}"/>
              </a:ext>
            </a:extLst>
          </p:cNvPr>
          <p:cNvGrpSpPr/>
          <p:nvPr/>
        </p:nvGrpSpPr>
        <p:grpSpPr>
          <a:xfrm>
            <a:off x="465559" y="4810613"/>
            <a:ext cx="11316026" cy="921511"/>
            <a:chOff x="3422100" y="7806049"/>
            <a:chExt cx="11316026" cy="921511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1243544-E53A-46C1-B569-FB86DF2C2F54}"/>
                </a:ext>
              </a:extLst>
            </p:cNvPr>
            <p:cNvSpPr txBox="1"/>
            <p:nvPr/>
          </p:nvSpPr>
          <p:spPr>
            <a:xfrm>
              <a:off x="3422100" y="8060390"/>
              <a:ext cx="3538846" cy="66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뉴스</a:t>
              </a:r>
              <a:r>
                <a:rPr lang="en-US" altLang="ko-KR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+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수치 </a:t>
              </a:r>
              <a:r>
                <a:rPr lang="en-US" altLang="ko-KR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data 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기반 솔루션으로 기존 솔루션에 비해 높은 성능 기대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9C5C2C4-CCA9-414E-8A14-206C00211E54}"/>
                </a:ext>
              </a:extLst>
            </p:cNvPr>
            <p:cNvSpPr txBox="1"/>
            <p:nvPr/>
          </p:nvSpPr>
          <p:spPr>
            <a:xfrm>
              <a:off x="3472510" y="7810982"/>
              <a:ext cx="160332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S-T </a:t>
              </a:r>
              <a:r>
                <a:rPr lang="ko-KR" alt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CAA0188-D9CB-48BC-B18D-34ED402100A2}"/>
                </a:ext>
              </a:extLst>
            </p:cNvPr>
            <p:cNvSpPr txBox="1"/>
            <p:nvPr/>
          </p:nvSpPr>
          <p:spPr>
            <a:xfrm>
              <a:off x="11833647" y="8050953"/>
              <a:ext cx="2898314" cy="667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300" b="0" i="0" dirty="0" err="1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로보어드바이저를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이용하는 전기차 관심 투자자에게 마케팅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8983E23-59D5-4BF9-A23D-F034F08ED206}"/>
                </a:ext>
              </a:extLst>
            </p:cNvPr>
            <p:cNvSpPr txBox="1"/>
            <p:nvPr/>
          </p:nvSpPr>
          <p:spPr>
            <a:xfrm>
              <a:off x="13048241" y="7806049"/>
              <a:ext cx="16898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W-T </a:t>
              </a:r>
              <a:r>
                <a:rPr lang="ko-KR" alt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CF696377-D362-4B0D-8F9B-DE5943D63389}"/>
              </a:ext>
            </a:extLst>
          </p:cNvPr>
          <p:cNvSpPr txBox="1"/>
          <p:nvPr/>
        </p:nvSpPr>
        <p:spPr>
          <a:xfrm>
            <a:off x="4710800" y="3560255"/>
            <a:ext cx="27380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tx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ATM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E323890-283C-44E9-BA7C-93E4C786FD71}"/>
              </a:ext>
            </a:extLst>
          </p:cNvPr>
          <p:cNvSpPr txBox="1"/>
          <p:nvPr/>
        </p:nvSpPr>
        <p:spPr>
          <a:xfrm>
            <a:off x="496151" y="1927478"/>
            <a:ext cx="16369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S-O </a:t>
            </a:r>
            <a:r>
              <a:rPr lang="ko-KR" alt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전략</a:t>
            </a:r>
            <a:r>
              <a:rPr lang="en-US" altLang="ko-KR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및 분석</a:t>
            </a:r>
            <a:endParaRPr lang="en-US" sz="1500" b="1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194" name="Freeform: Shape 7380">
            <a:extLst>
              <a:ext uri="{FF2B5EF4-FFF2-40B4-BE49-F238E27FC236}">
                <a16:creationId xmlns:a16="http://schemas.microsoft.com/office/drawing/2014/main" id="{8EB8F2EF-C5FC-4CC4-9C8C-F487A2CB4B44}"/>
              </a:ext>
            </a:extLst>
          </p:cNvPr>
          <p:cNvSpPr/>
          <p:nvPr/>
        </p:nvSpPr>
        <p:spPr>
          <a:xfrm>
            <a:off x="6771273" y="2455819"/>
            <a:ext cx="98342" cy="29552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" h="1077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6" name="Freeform: Shape 7381">
            <a:extLst>
              <a:ext uri="{FF2B5EF4-FFF2-40B4-BE49-F238E27FC236}">
                <a16:creationId xmlns:a16="http://schemas.microsoft.com/office/drawing/2014/main" id="{CC3685E2-D470-4665-BDFD-17CF3E4354C2}"/>
              </a:ext>
            </a:extLst>
          </p:cNvPr>
          <p:cNvSpPr/>
          <p:nvPr/>
        </p:nvSpPr>
        <p:spPr>
          <a:xfrm>
            <a:off x="6771273" y="2404760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4" name="Freeform: Shape 8427">
            <a:extLst>
              <a:ext uri="{FF2B5EF4-FFF2-40B4-BE49-F238E27FC236}">
                <a16:creationId xmlns:a16="http://schemas.microsoft.com/office/drawing/2014/main" id="{3D01AA33-9019-4ED6-8C9D-9FEF647CBF22}"/>
              </a:ext>
            </a:extLst>
          </p:cNvPr>
          <p:cNvSpPr/>
          <p:nvPr/>
        </p:nvSpPr>
        <p:spPr>
          <a:xfrm>
            <a:off x="7902571" y="2115255"/>
            <a:ext cx="626528" cy="60183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71" name="Freeform: Shape 8611">
            <a:extLst>
              <a:ext uri="{FF2B5EF4-FFF2-40B4-BE49-F238E27FC236}">
                <a16:creationId xmlns:a16="http://schemas.microsoft.com/office/drawing/2014/main" id="{06893D36-6698-4A0F-AE2D-6F6453FF7849}"/>
              </a:ext>
            </a:extLst>
          </p:cNvPr>
          <p:cNvSpPr/>
          <p:nvPr/>
        </p:nvSpPr>
        <p:spPr>
          <a:xfrm>
            <a:off x="7902571" y="2441538"/>
            <a:ext cx="626528" cy="2702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121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7" name="Rectangle 2227">
            <a:extLst>
              <a:ext uri="{FF2B5EF4-FFF2-40B4-BE49-F238E27FC236}">
                <a16:creationId xmlns:a16="http://schemas.microsoft.com/office/drawing/2014/main" id="{4BB38131-8FE7-400E-AF0F-DD869E5247CD}"/>
              </a:ext>
            </a:extLst>
          </p:cNvPr>
          <p:cNvSpPr/>
          <p:nvPr/>
        </p:nvSpPr>
        <p:spPr>
          <a:xfrm>
            <a:off x="7437244" y="2214683"/>
            <a:ext cx="15672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WO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B761551-8339-44E0-BAB2-F6AD3D26F637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02" name="그림 201">
            <a:extLst>
              <a:ext uri="{FF2B5EF4-FFF2-40B4-BE49-F238E27FC236}">
                <a16:creationId xmlns:a16="http://schemas.microsoft.com/office/drawing/2014/main" id="{8A3F5C76-287E-425D-8AD8-3B56C36EA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3"/>
            <a:ext cx="805135" cy="290794"/>
          </a:xfrm>
          <a:prstGeom prst="rect">
            <a:avLst/>
          </a:prstGeom>
        </p:spPr>
      </p:pic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F97204E-C73E-4C52-9198-F86D42F33A41}"/>
              </a:ext>
            </a:extLst>
          </p:cNvPr>
          <p:cNvSpPr/>
          <p:nvPr/>
        </p:nvSpPr>
        <p:spPr>
          <a:xfrm>
            <a:off x="3384420" y="1085014"/>
            <a:ext cx="5472366" cy="806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A5D6ABC-7109-4D58-A962-65922FC1FF66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52BED9-0CA1-4803-956A-DCC82BEA7D9E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BDCC9C-D4EC-4B8C-8270-364561EC2C8E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5F7D38-D7B5-4649-A58F-E3198CD93D9D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SWOT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161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23077-2A47-4488-B25B-01043708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203864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뉴스 감성분류를 위한 사전 구축 코드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9780F-66CF-4CFC-ADD6-FD7D479D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7904" r="33152" b="27904"/>
          <a:stretch/>
        </p:blipFill>
        <p:spPr>
          <a:xfrm>
            <a:off x="716113" y="1915468"/>
            <a:ext cx="5233299" cy="30306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3E5640-E95E-4371-A79F-C9CD73740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76" t="20708" r="32500" b="35101"/>
          <a:stretch/>
        </p:blipFill>
        <p:spPr>
          <a:xfrm>
            <a:off x="5904937" y="1915468"/>
            <a:ext cx="5233300" cy="30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9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22D6577E-08CA-4EEB-83F5-F33AECB2C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0547405"/>
              </p:ext>
            </p:extLst>
          </p:nvPr>
        </p:nvGraphicFramePr>
        <p:xfrm>
          <a:off x="493784" y="1293840"/>
          <a:ext cx="5798845" cy="476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BE948-326A-49E1-B0AD-B40886FE6C53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EBEA7-4F34-495F-9ADD-3CE4C4083018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596FD-98E9-4596-B7B8-9CD2C8E7D14F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7407F-F896-42B5-B15A-6AE2B9ABE39F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배경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6A487-659F-4EC9-9404-B1DF43BD26D3}"/>
              </a:ext>
            </a:extLst>
          </p:cNvPr>
          <p:cNvSpPr txBox="1"/>
          <p:nvPr/>
        </p:nvSpPr>
        <p:spPr>
          <a:xfrm>
            <a:off x="7316303" y="1293840"/>
            <a:ext cx="39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주식거래 활동 계좌 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7BAB60-0EB2-4E6F-9119-F2306FF36E75}"/>
              </a:ext>
            </a:extLst>
          </p:cNvPr>
          <p:cNvSpPr txBox="1"/>
          <p:nvPr/>
        </p:nvSpPr>
        <p:spPr>
          <a:xfrm>
            <a:off x="7232858" y="6484553"/>
            <a:ext cx="2267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금융투자협회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48E8B7-C0F6-49A7-8CFB-713C4445DD84}"/>
              </a:ext>
            </a:extLst>
          </p:cNvPr>
          <p:cNvGrpSpPr/>
          <p:nvPr/>
        </p:nvGrpSpPr>
        <p:grpSpPr>
          <a:xfrm>
            <a:off x="7295983" y="1845008"/>
            <a:ext cx="5772855" cy="4219739"/>
            <a:chOff x="7295983" y="1845008"/>
            <a:chExt cx="5772855" cy="42197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F14599-BE28-4B02-AC19-0252CC44218C}"/>
                </a:ext>
              </a:extLst>
            </p:cNvPr>
            <p:cNvSpPr txBox="1"/>
            <p:nvPr/>
          </p:nvSpPr>
          <p:spPr>
            <a:xfrm>
              <a:off x="7295983" y="5739754"/>
              <a:ext cx="1971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2007</a:t>
              </a:r>
              <a:r>
                <a:rPr lang="ko-KR" altLang="en-US" sz="15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1A09F1-EF1A-4D08-BC4F-A248A855B2CF}"/>
                </a:ext>
              </a:extLst>
            </p:cNvPr>
            <p:cNvSpPr txBox="1"/>
            <p:nvPr/>
          </p:nvSpPr>
          <p:spPr>
            <a:xfrm>
              <a:off x="8517556" y="5741582"/>
              <a:ext cx="1971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2012</a:t>
              </a:r>
              <a:r>
                <a:rPr lang="ko-KR" altLang="en-US" sz="15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A91E5-6BF7-4E9B-A078-4FA6784F6FBF}"/>
                </a:ext>
              </a:extLst>
            </p:cNvPr>
            <p:cNvSpPr txBox="1"/>
            <p:nvPr/>
          </p:nvSpPr>
          <p:spPr>
            <a:xfrm>
              <a:off x="9739128" y="5741582"/>
              <a:ext cx="1971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2020</a:t>
              </a:r>
              <a:r>
                <a:rPr lang="ko-KR" altLang="en-US" sz="15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CE3377-1188-4E02-A432-67C9C45881DC}"/>
                </a:ext>
              </a:extLst>
            </p:cNvPr>
            <p:cNvSpPr/>
            <p:nvPr/>
          </p:nvSpPr>
          <p:spPr>
            <a:xfrm>
              <a:off x="7437262" y="4710900"/>
              <a:ext cx="575518" cy="10270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BBB2C66-DEA1-4ED9-A84B-9626D6046BD0}"/>
                </a:ext>
              </a:extLst>
            </p:cNvPr>
            <p:cNvSpPr/>
            <p:nvPr/>
          </p:nvSpPr>
          <p:spPr>
            <a:xfrm>
              <a:off x="8637285" y="3989540"/>
              <a:ext cx="575518" cy="174838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FF9358A-5446-401D-ADBC-C4EB3CAE2B58}"/>
                </a:ext>
              </a:extLst>
            </p:cNvPr>
            <p:cNvSpPr/>
            <p:nvPr/>
          </p:nvSpPr>
          <p:spPr>
            <a:xfrm>
              <a:off x="9888482" y="3268180"/>
              <a:ext cx="575518" cy="24697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CE6474-E0F5-4BA9-B752-155A33B8ADA6}"/>
                </a:ext>
              </a:extLst>
            </p:cNvPr>
            <p:cNvSpPr/>
            <p:nvPr/>
          </p:nvSpPr>
          <p:spPr>
            <a:xfrm>
              <a:off x="11111577" y="2546820"/>
              <a:ext cx="575518" cy="3191106"/>
            </a:xfrm>
            <a:prstGeom prst="rect">
              <a:avLst/>
            </a:prstGeom>
            <a:solidFill>
              <a:srgbClr val="ADB9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0A3F976-AC99-4E1B-8618-892C8CE75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8516" y="2069637"/>
              <a:ext cx="421640" cy="4216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BAF0D17-3BC6-4D81-BC73-985CA578F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65421" y="2796789"/>
              <a:ext cx="421640" cy="42164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0FAD3C3-885F-4CC2-918A-4028D233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14224" y="3516355"/>
              <a:ext cx="421640" cy="42164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F6BFEF7-606B-492B-8F5B-A8C9D4979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4201" y="4247130"/>
              <a:ext cx="421640" cy="42164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0FF9FA-5976-4EBA-952A-B712C9FC81E6}"/>
                </a:ext>
              </a:extLst>
            </p:cNvPr>
            <p:cNvSpPr txBox="1"/>
            <p:nvPr/>
          </p:nvSpPr>
          <p:spPr>
            <a:xfrm>
              <a:off x="7449939" y="4019262"/>
              <a:ext cx="1971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1000</a:t>
              </a:r>
              <a:r>
                <a:rPr lang="ko-KR" altLang="en-US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만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BE1F94-A8F7-4982-93E4-28FC768D3109}"/>
                </a:ext>
              </a:extLst>
            </p:cNvPr>
            <p:cNvSpPr txBox="1"/>
            <p:nvPr/>
          </p:nvSpPr>
          <p:spPr>
            <a:xfrm>
              <a:off x="8641580" y="3297902"/>
              <a:ext cx="1971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2000</a:t>
              </a:r>
              <a:r>
                <a:rPr lang="ko-KR" altLang="en-US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92657F-C435-4327-B5AC-BD2B046BE0D5}"/>
                </a:ext>
              </a:extLst>
            </p:cNvPr>
            <p:cNvSpPr txBox="1"/>
            <p:nvPr/>
          </p:nvSpPr>
          <p:spPr>
            <a:xfrm>
              <a:off x="9869750" y="2576542"/>
              <a:ext cx="1971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3000</a:t>
              </a:r>
              <a:r>
                <a:rPr lang="ko-KR" altLang="en-US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3AEF52-E925-43B3-BAFE-056C390B589A}"/>
                </a:ext>
              </a:extLst>
            </p:cNvPr>
            <p:cNvSpPr txBox="1"/>
            <p:nvPr/>
          </p:nvSpPr>
          <p:spPr>
            <a:xfrm>
              <a:off x="11097798" y="1845008"/>
              <a:ext cx="19710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4000</a:t>
              </a:r>
              <a:r>
                <a:rPr lang="ko-KR" altLang="en-US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만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54AF2FD-2DAA-4ABA-9CEE-402FAE1B0452}"/>
              </a:ext>
            </a:extLst>
          </p:cNvPr>
          <p:cNvSpPr txBox="1"/>
          <p:nvPr/>
        </p:nvSpPr>
        <p:spPr>
          <a:xfrm>
            <a:off x="11011772" y="5745737"/>
            <a:ext cx="1971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2021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</a:t>
            </a:r>
          </a:p>
        </p:txBody>
      </p:sp>
    </p:spTree>
    <p:extLst>
      <p:ext uri="{BB962C8B-B14F-4D97-AF65-F5344CB8AC3E}">
        <p14:creationId xmlns:p14="http://schemas.microsoft.com/office/powerpoint/2010/main" val="34697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91C5C-4ACC-4729-8ADA-21A2018CAFBA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23DEE-E302-4553-8A2C-20F14E202F8F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9CAF00-4EA3-4CBC-9015-481551AC2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3" b="8107"/>
          <a:stretch/>
        </p:blipFill>
        <p:spPr bwMode="auto">
          <a:xfrm>
            <a:off x="6461959" y="1273284"/>
            <a:ext cx="4704080" cy="40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DA1437-5891-47D7-8D36-34A3CFEFBC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080"/>
          <a:stretch/>
        </p:blipFill>
        <p:spPr>
          <a:xfrm>
            <a:off x="240745" y="968745"/>
            <a:ext cx="4995635" cy="31102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6C0EC-8C7D-4D2B-9D55-3B85100960F0}"/>
              </a:ext>
            </a:extLst>
          </p:cNvPr>
          <p:cNvSpPr/>
          <p:nvPr/>
        </p:nvSpPr>
        <p:spPr>
          <a:xfrm>
            <a:off x="1621790" y="1402080"/>
            <a:ext cx="613410" cy="114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9C6B68-BC55-43AC-BF3A-691E34FDF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415" r="37427"/>
          <a:stretch/>
        </p:blipFill>
        <p:spPr>
          <a:xfrm>
            <a:off x="927906" y="4180186"/>
            <a:ext cx="3705053" cy="13232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7BBB727-4EBF-4049-A184-A117C0694D16}"/>
              </a:ext>
            </a:extLst>
          </p:cNvPr>
          <p:cNvSpPr/>
          <p:nvPr/>
        </p:nvSpPr>
        <p:spPr>
          <a:xfrm>
            <a:off x="396211" y="1402080"/>
            <a:ext cx="104394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12CD62-3A42-4F54-8E47-373977011310}"/>
              </a:ext>
            </a:extLst>
          </p:cNvPr>
          <p:cNvSpPr txBox="1"/>
          <p:nvPr/>
        </p:nvSpPr>
        <p:spPr>
          <a:xfrm>
            <a:off x="718938" y="6484553"/>
            <a:ext cx="2267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en-US" altLang="ko-KR" sz="1500" dirty="0" err="1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theguru</a:t>
            </a:r>
            <a:endParaRPr lang="ko-KR" altLang="en-US" sz="1500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9BC24-C91E-4E30-9F75-96ADEC33259F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094E8-CFF6-431E-BF77-9EDCF0DF434A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배경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250E5-2B75-4DAE-B502-A23FD01BFFF6}"/>
              </a:ext>
            </a:extLst>
          </p:cNvPr>
          <p:cNvSpPr txBox="1"/>
          <p:nvPr/>
        </p:nvSpPr>
        <p:spPr>
          <a:xfrm>
            <a:off x="4013171" y="5688472"/>
            <a:ext cx="37050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주가에 영향을 미치는 기사</a:t>
            </a:r>
            <a:endParaRPr lang="ko-KR" altLang="en-US" sz="2500" b="1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92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모니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007F4BCF-B45A-4731-90B3-A4245B5A8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22" y="988038"/>
            <a:ext cx="6138060" cy="554736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내용 개체 틀 6">
            <a:extLst>
              <a:ext uri="{FF2B5EF4-FFF2-40B4-BE49-F238E27FC236}">
                <a16:creationId xmlns:a16="http://schemas.microsoft.com/office/drawing/2014/main" id="{A2136ECE-48B8-4CFF-B439-79350C65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50" y="1226529"/>
            <a:ext cx="2801826" cy="2801826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D8407A-82CA-4080-A433-2BBFED88B60C}"/>
              </a:ext>
            </a:extLst>
          </p:cNvPr>
          <p:cNvSpPr txBox="1"/>
          <p:nvPr/>
        </p:nvSpPr>
        <p:spPr>
          <a:xfrm>
            <a:off x="1365008" y="4280107"/>
            <a:ext cx="4083176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이름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   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김낙원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28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세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직원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     2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년차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직장인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수입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    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월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200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만원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취미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    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모터쇼구경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7CEDDEA-D6A3-447B-947E-EB941CE828D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75" y="1179517"/>
            <a:ext cx="3384678" cy="145132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120E2F8-003B-45D3-8FCB-D53670CE6CC4}"/>
              </a:ext>
            </a:extLst>
          </p:cNvPr>
          <p:cNvSpPr txBox="1"/>
          <p:nvPr/>
        </p:nvSpPr>
        <p:spPr>
          <a:xfrm>
            <a:off x="4802422" y="1435836"/>
            <a:ext cx="3201983" cy="73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종목을 선택해야 할지 </a:t>
            </a:r>
            <a:r>
              <a:rPr lang="ko-KR" altLang="en-US" spc="30" dirty="0" err="1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모르겠어요</a:t>
            </a: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,, 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4F85DBC-C1F3-4ED8-B4BA-8203DDF80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5365" y="2251513"/>
            <a:ext cx="3930864" cy="12327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C66165-342D-4C35-B6B7-08AB310FEE82}"/>
              </a:ext>
            </a:extLst>
          </p:cNvPr>
          <p:cNvSpPr txBox="1"/>
          <p:nvPr/>
        </p:nvSpPr>
        <p:spPr>
          <a:xfrm>
            <a:off x="8013133" y="2413771"/>
            <a:ext cx="3896367" cy="73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은행금리보다 높은 수익률이 있으면 좋겠어요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8E44DF9-E37D-4E9F-960E-AFEED4AF609D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046" y="3134839"/>
            <a:ext cx="3384678" cy="145132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9161576-0C8C-4664-AD3A-486921311534}"/>
              </a:ext>
            </a:extLst>
          </p:cNvPr>
          <p:cNvSpPr txBox="1"/>
          <p:nvPr/>
        </p:nvSpPr>
        <p:spPr>
          <a:xfrm>
            <a:off x="4799393" y="3391158"/>
            <a:ext cx="3201983" cy="73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회사생활이 바빠서 따로 주식을 공부 할 시간이 없어요</a:t>
            </a: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85FEE43-F55E-43AA-B511-62F9459DBD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3479" y="4310138"/>
            <a:ext cx="3930864" cy="9861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8665CF-6C54-4610-AB17-03AEC6BBDE5F}"/>
              </a:ext>
            </a:extLst>
          </p:cNvPr>
          <p:cNvSpPr txBox="1"/>
          <p:nvPr/>
        </p:nvSpPr>
        <p:spPr>
          <a:xfrm>
            <a:off x="8017746" y="4543770"/>
            <a:ext cx="3896367" cy="39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매수 매도 타이밍이 </a:t>
            </a:r>
            <a:r>
              <a:rPr lang="ko-KR" altLang="en-US" spc="30" dirty="0" err="1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어려워요ㅠㅠ</a:t>
            </a: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D4DF87-09F3-435C-9BF7-BCE1CA00097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B02C43-058A-4853-BB01-7CB4617D3C73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92C21BDB-DB9F-4664-BF5F-C34C427B65E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5837AF-EF90-4031-9CEB-E1663F30AECF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개요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FB7A2D-20A4-4C63-81E6-99E665EF0003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페르소나 인터뷰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B0F220-498E-49D6-B43E-282A89F89D4B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23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7D2EEA-11E1-4896-88CC-68AED78F9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37" y="2610893"/>
            <a:ext cx="2264925" cy="22649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35DD90-8B0D-4A21-894E-7F2F81133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39" y="1124733"/>
            <a:ext cx="4608534" cy="46085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6A1F82-E5CD-4CB5-BC6C-264F8BB2B4F4}"/>
              </a:ext>
            </a:extLst>
          </p:cNvPr>
          <p:cNvSpPr txBox="1"/>
          <p:nvPr/>
        </p:nvSpPr>
        <p:spPr>
          <a:xfrm>
            <a:off x="4200726" y="5684937"/>
            <a:ext cx="386308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트렌드가 반영된 주가 예측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376F26-66AE-44A3-9DE2-5ACFA657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92" y="952557"/>
            <a:ext cx="4510752" cy="4510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3A7EE0-C65E-48BA-810C-2AB73607FFCC}"/>
              </a:ext>
            </a:extLst>
          </p:cNvPr>
          <p:cNvSpPr txBox="1"/>
          <p:nvPr/>
        </p:nvSpPr>
        <p:spPr>
          <a:xfrm>
            <a:off x="3747068" y="5520743"/>
            <a:ext cx="49419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주식 공부할 시간이 없는 투자자들을 </a:t>
            </a:r>
            <a:endParaRPr lang="en-US" altLang="ko-KR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위한 예측 서비스 제공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7173A2-F150-46DE-A40D-251E0D3DCA56}"/>
              </a:ext>
            </a:extLst>
          </p:cNvPr>
          <p:cNvSpPr txBox="1"/>
          <p:nvPr/>
        </p:nvSpPr>
        <p:spPr>
          <a:xfrm>
            <a:off x="4514861" y="5733267"/>
            <a:ext cx="494190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 </a:t>
            </a:r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5% </a:t>
            </a:r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이상의 수익률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6E2EB2-8EC6-42BC-8982-698495218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6034" y="1001225"/>
            <a:ext cx="5105284" cy="45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4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1" grpId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F1FF1A-9A5D-451E-8261-2447DED6569A}"/>
              </a:ext>
            </a:extLst>
          </p:cNvPr>
          <p:cNvSpPr txBox="1"/>
          <p:nvPr/>
        </p:nvSpPr>
        <p:spPr>
          <a:xfrm>
            <a:off x="4091206" y="1105149"/>
            <a:ext cx="33763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 </a:t>
            </a:r>
            <a:r>
              <a:rPr lang="en-US" altLang="ko-KR" sz="27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5% </a:t>
            </a:r>
            <a:r>
              <a:rPr lang="ko-KR" altLang="en-US" sz="27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이상의 수익률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08FBEC-851C-4A0C-8ADA-9E02E8716DB0}"/>
              </a:ext>
            </a:extLst>
          </p:cNvPr>
          <p:cNvSpPr txBox="1"/>
          <p:nvPr/>
        </p:nvSpPr>
        <p:spPr>
          <a:xfrm>
            <a:off x="4127086" y="1503081"/>
            <a:ext cx="3059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ko-KR" altLang="en-US" sz="1200" dirty="0" err="1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하락장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기준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65D3FF8-E320-48FF-A9A4-2EF3DF0BE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0" t="31329" r="37250" b="10465"/>
          <a:stretch/>
        </p:blipFill>
        <p:spPr>
          <a:xfrm>
            <a:off x="3099274" y="1727031"/>
            <a:ext cx="6190969" cy="39750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15DAC8-315A-49FB-8F93-9B78C996516B}"/>
              </a:ext>
            </a:extLst>
          </p:cNvPr>
          <p:cNvSpPr txBox="1"/>
          <p:nvPr/>
        </p:nvSpPr>
        <p:spPr>
          <a:xfrm flipH="1">
            <a:off x="3595504" y="1859332"/>
            <a:ext cx="205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현대차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35" y="864169"/>
            <a:ext cx="732608" cy="73260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AB7D3D-4640-4FDB-B97F-EA1CDCCDB4AF}"/>
              </a:ext>
            </a:extLst>
          </p:cNvPr>
          <p:cNvSpPr/>
          <p:nvPr/>
        </p:nvSpPr>
        <p:spPr>
          <a:xfrm>
            <a:off x="5415280" y="1974362"/>
            <a:ext cx="1879600" cy="3339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6CAA3-B0DD-49D1-9780-EEF90F8DF826}"/>
              </a:ext>
            </a:extLst>
          </p:cNvPr>
          <p:cNvSpPr txBox="1"/>
          <p:nvPr/>
        </p:nvSpPr>
        <p:spPr>
          <a:xfrm flipH="1">
            <a:off x="6082654" y="2091663"/>
            <a:ext cx="8667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상승장</a:t>
            </a:r>
            <a:endParaRPr lang="ko-KR" altLang="en-US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56736F-ACC6-4256-9036-388BC3D2777B}"/>
              </a:ext>
            </a:extLst>
          </p:cNvPr>
          <p:cNvSpPr/>
          <p:nvPr/>
        </p:nvSpPr>
        <p:spPr>
          <a:xfrm>
            <a:off x="7315200" y="1964202"/>
            <a:ext cx="1178560" cy="98219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0E04BD-707B-40A0-940D-200EBB66B088}"/>
              </a:ext>
            </a:extLst>
          </p:cNvPr>
          <p:cNvSpPr txBox="1"/>
          <p:nvPr/>
        </p:nvSpPr>
        <p:spPr>
          <a:xfrm flipH="1">
            <a:off x="7591823" y="2082470"/>
            <a:ext cx="8667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횡보장</a:t>
            </a:r>
            <a:endParaRPr lang="ko-KR" altLang="en-US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A0E408-B1FB-42EB-A5E9-E2F0BE54179E}"/>
              </a:ext>
            </a:extLst>
          </p:cNvPr>
          <p:cNvSpPr txBox="1"/>
          <p:nvPr/>
        </p:nvSpPr>
        <p:spPr>
          <a:xfrm>
            <a:off x="3849155" y="5726290"/>
            <a:ext cx="48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상승장</a:t>
            </a: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 </a:t>
            </a:r>
            <a:r>
              <a: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+ </a:t>
            </a:r>
            <a:r>
              <a:rPr lang="ko-KR" altLang="en-US" dirty="0" err="1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횡보장</a:t>
            </a: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 </a:t>
            </a:r>
            <a:r>
              <a: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+ </a:t>
            </a:r>
            <a:r>
              <a:rPr lang="ko-KR" altLang="en-US" dirty="0" err="1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하락장</a:t>
            </a: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 </a:t>
            </a:r>
            <a:r>
              <a: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= </a:t>
            </a: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연 </a:t>
            </a:r>
            <a:r>
              <a: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5% </a:t>
            </a: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이상의 수익률</a:t>
            </a:r>
          </a:p>
        </p:txBody>
      </p:sp>
    </p:spTree>
    <p:extLst>
      <p:ext uri="{BB962C8B-B14F-4D97-AF65-F5344CB8AC3E}">
        <p14:creationId xmlns:p14="http://schemas.microsoft.com/office/powerpoint/2010/main" val="235966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4E211F9-36BE-465E-8C84-A2357C4E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60" y="1130675"/>
            <a:ext cx="4158859" cy="3047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DFA277-A5ED-4587-8183-607B309E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40" y="4568808"/>
            <a:ext cx="7016729" cy="14694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0E0698-8783-4CD2-951A-C3046FEAC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459" y="1415819"/>
            <a:ext cx="3296110" cy="293410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4547E2-A311-4694-9829-69CFFD93B3F0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0573BC-44DD-478B-B6AB-18A3FDB2EA78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0139BC-6F36-480B-815E-CED817CDADCD}"/>
              </a:ext>
            </a:extLst>
          </p:cNvPr>
          <p:cNvSpPr/>
          <p:nvPr/>
        </p:nvSpPr>
        <p:spPr>
          <a:xfrm>
            <a:off x="838200" y="3101340"/>
            <a:ext cx="2377440" cy="596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FF62873-CE20-429B-8B2E-E18048F47E6E}"/>
              </a:ext>
            </a:extLst>
          </p:cNvPr>
          <p:cNvSpPr/>
          <p:nvPr/>
        </p:nvSpPr>
        <p:spPr>
          <a:xfrm>
            <a:off x="838200" y="3517708"/>
            <a:ext cx="2377440" cy="938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9BB96-31EA-4BDB-B09A-BCF77B23AA57}"/>
              </a:ext>
            </a:extLst>
          </p:cNvPr>
          <p:cNvSpPr txBox="1"/>
          <p:nvPr/>
        </p:nvSpPr>
        <p:spPr>
          <a:xfrm>
            <a:off x="1501140" y="312485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배터리 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E5324D-0437-40FF-BA74-83682493DD7F}"/>
              </a:ext>
            </a:extLst>
          </p:cNvPr>
          <p:cNvSpPr txBox="1"/>
          <p:nvPr/>
        </p:nvSpPr>
        <p:spPr>
          <a:xfrm>
            <a:off x="1234440" y="3532791"/>
            <a:ext cx="158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삼성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SDI</a:t>
            </a:r>
          </a:p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SK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이노베이션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LG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화학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FEAA3A-7270-4780-977E-F912804CEC02}"/>
              </a:ext>
            </a:extLst>
          </p:cNvPr>
          <p:cNvSpPr txBox="1"/>
          <p:nvPr/>
        </p:nvSpPr>
        <p:spPr>
          <a:xfrm>
            <a:off x="1405890" y="487803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PCU / ECU</a:t>
            </a:r>
            <a:endParaRPr lang="ko-KR" altLang="en-US" b="1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89F65F-08C4-43AB-BE68-2B4B8F79BB7B}"/>
              </a:ext>
            </a:extLst>
          </p:cNvPr>
          <p:cNvSpPr/>
          <p:nvPr/>
        </p:nvSpPr>
        <p:spPr>
          <a:xfrm>
            <a:off x="868680" y="1763170"/>
            <a:ext cx="2377440" cy="5960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B74854A-9FC7-4CA7-9FCB-A89858F688B5}"/>
              </a:ext>
            </a:extLst>
          </p:cNvPr>
          <p:cNvSpPr/>
          <p:nvPr/>
        </p:nvSpPr>
        <p:spPr>
          <a:xfrm>
            <a:off x="868680" y="2179538"/>
            <a:ext cx="2377440" cy="430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61076D-DA5A-48F5-8696-74A232FCC4C8}"/>
              </a:ext>
            </a:extLst>
          </p:cNvPr>
          <p:cNvSpPr txBox="1"/>
          <p:nvPr/>
        </p:nvSpPr>
        <p:spPr>
          <a:xfrm>
            <a:off x="1405890" y="181774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전기차 생산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3D547D-F917-4393-97A8-A5285996E1D6}"/>
              </a:ext>
            </a:extLst>
          </p:cNvPr>
          <p:cNvSpPr txBox="1"/>
          <p:nvPr/>
        </p:nvSpPr>
        <p:spPr>
          <a:xfrm>
            <a:off x="1264920" y="219462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현대자동차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2D625D-845E-4C4E-9943-52424BAED54E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426172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13130</TotalTime>
  <Words>846</Words>
  <Application>Microsoft Office PowerPoint</Application>
  <PresentationFormat>와이드스크린</PresentationFormat>
  <Paragraphs>304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맑은 고딕</vt:lpstr>
      <vt:lpstr>Arial</vt:lpstr>
      <vt:lpstr>에스코어 드림 5 Medium</vt:lpstr>
      <vt:lpstr>이사만루체 Medium</vt:lpstr>
      <vt:lpstr>에스코어 드림 3 Light</vt:lpstr>
      <vt:lpstr>Arial Black</vt:lpstr>
      <vt:lpstr>엘리스 디지털배움체</vt:lpstr>
      <vt:lpstr>Calibri Light</vt:lpstr>
      <vt:lpstr>이사만루체 Light</vt:lpstr>
      <vt:lpstr>에스코어 드림 4 Regular</vt:lpstr>
      <vt:lpstr>에스코어 드림 6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뉴스 감성분류를 위한 사전 구축 코드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김민영</dc:creator>
  <cp:lastModifiedBy>MINYOUNGKIM</cp:lastModifiedBy>
  <cp:revision>271</cp:revision>
  <dcterms:created xsi:type="dcterms:W3CDTF">2021-03-10T14:46:57Z</dcterms:created>
  <dcterms:modified xsi:type="dcterms:W3CDTF">2021-09-15T07:56:21Z</dcterms:modified>
</cp:coreProperties>
</file>